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Lst>
  <p:sldSz cx="18288000" cy="10287000"/>
  <p:notesSz cx="6858000" cy="9144000"/>
  <p:embeddedFontLst>
    <p:embeddedFont>
      <p:font typeface="Calibri" panose="020F0502020204030204" pitchFamily="34" charset="0"/>
      <p:regular r:id="rId40"/>
      <p:bold r:id="rId41"/>
      <p:italic r:id="rId42"/>
      <p:boldItalic r:id="rId43"/>
    </p:embeddedFont>
    <p:embeddedFont>
      <p:font typeface="Times New Roman Bold" panose="02020803070505020304" pitchFamily="18" charset="0"/>
      <p:bold r:id="rId44"/>
    </p:embeddedFont>
    <p:embeddedFont>
      <p:font typeface="Lato Heavy" panose="020B0604020202020204" charset="0"/>
      <p:regular r:id="rId45"/>
    </p:embeddedFont>
    <p:embeddedFont>
      <p:font typeface="Canva Sans Bold" panose="020B0604020202020204" charset="0"/>
      <p:regular r:id="rId46"/>
    </p:embeddedFont>
    <p:embeddedFont>
      <p:font typeface="Times New Roman Condensed Bold" panose="020B0604020202020204" charset="0"/>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6" d="100"/>
          <a:sy n="46" d="100"/>
        </p:scale>
        <p:origin x="75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jpeg>
</file>

<file path=ppt/media/image10.png>
</file>

<file path=ppt/media/image11.png>
</file>

<file path=ppt/media/image12.png>
</file>

<file path=ppt/media/image13.jpeg>
</file>

<file path=ppt/media/image14.jpe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png>
</file>

<file path=ppt/media/image29.png>
</file>

<file path=ppt/media/image3.jpeg>
</file>

<file path=ppt/media/image30.png>
</file>

<file path=ppt/media/image31.png>
</file>

<file path=ppt/media/image32.png>
</file>

<file path=ppt/media/image4.jpeg>
</file>

<file path=ppt/media/image5.jpeg>
</file>

<file path=ppt/media/image6.png>
</file>

<file path=ppt/media/image7.jpeg>
</file>

<file path=ppt/media/image8.png>
</file>

<file path=ppt/media/image9.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7.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Freeform 2"/>
          <p:cNvSpPr/>
          <p:nvPr/>
        </p:nvSpPr>
        <p:spPr>
          <a:xfrm>
            <a:off x="8962913" y="1732265"/>
            <a:ext cx="8857776" cy="7860723"/>
          </a:xfrm>
          <a:custGeom>
            <a:avLst/>
            <a:gdLst/>
            <a:ahLst/>
            <a:cxnLst/>
            <a:rect l="l" t="t" r="r" b="b"/>
            <a:pathLst>
              <a:path w="8857776" h="7860723">
                <a:moveTo>
                  <a:pt x="0" y="0"/>
                </a:moveTo>
                <a:lnTo>
                  <a:pt x="8857776" y="0"/>
                </a:lnTo>
                <a:lnTo>
                  <a:pt x="8857776" y="7860722"/>
                </a:lnTo>
                <a:lnTo>
                  <a:pt x="0" y="7860722"/>
                </a:lnTo>
                <a:lnTo>
                  <a:pt x="0" y="0"/>
                </a:lnTo>
                <a:close/>
              </a:path>
            </a:pathLst>
          </a:custGeom>
          <a:blipFill>
            <a:blip r:embed="rId2"/>
            <a:stretch>
              <a:fillRect l="-26597" r="-31873"/>
            </a:stretch>
          </a:blipFill>
        </p:spPr>
      </p:sp>
      <p:grpSp>
        <p:nvGrpSpPr>
          <p:cNvPr id="3" name="Group 3"/>
          <p:cNvGrpSpPr>
            <a:grpSpLocks noChangeAspect="1"/>
          </p:cNvGrpSpPr>
          <p:nvPr/>
        </p:nvGrpSpPr>
        <p:grpSpPr>
          <a:xfrm>
            <a:off x="333794" y="320534"/>
            <a:ext cx="2823472" cy="2823461"/>
            <a:chOff x="0" y="0"/>
            <a:chExt cx="6350000" cy="6349975"/>
          </a:xfrm>
        </p:grpSpPr>
        <p:sp>
          <p:nvSpPr>
            <p:cNvPr id="4" name="Freeform 4"/>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33333" r="-33333"/>
              </a:stretch>
            </a:blipFill>
          </p:spPr>
        </p:sp>
      </p:grpSp>
      <p:grpSp>
        <p:nvGrpSpPr>
          <p:cNvPr id="5" name="Group 5"/>
          <p:cNvGrpSpPr>
            <a:grpSpLocks noChangeAspect="1"/>
          </p:cNvGrpSpPr>
          <p:nvPr/>
        </p:nvGrpSpPr>
        <p:grpSpPr>
          <a:xfrm>
            <a:off x="15194582" y="7039813"/>
            <a:ext cx="3093418" cy="3093405"/>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a:stretch>
            </a:blipFill>
          </p:spPr>
        </p:sp>
      </p:grpSp>
      <p:grpSp>
        <p:nvGrpSpPr>
          <p:cNvPr id="7" name="Group 7"/>
          <p:cNvGrpSpPr>
            <a:grpSpLocks noChangeAspect="1"/>
          </p:cNvGrpSpPr>
          <p:nvPr/>
        </p:nvGrpSpPr>
        <p:grpSpPr>
          <a:xfrm>
            <a:off x="14831832" y="320534"/>
            <a:ext cx="3456168" cy="3455774"/>
            <a:chOff x="0" y="0"/>
            <a:chExt cx="6350013" cy="6349289"/>
          </a:xfrm>
        </p:grpSpPr>
        <p:sp>
          <p:nvSpPr>
            <p:cNvPr id="8" name="Freeform 8"/>
            <p:cNvSpPr/>
            <p:nvPr/>
          </p:nvSpPr>
          <p:spPr>
            <a:xfrm>
              <a:off x="-95250" y="-95136"/>
              <a:ext cx="6540525" cy="6539573"/>
            </a:xfrm>
            <a:custGeom>
              <a:avLst/>
              <a:gdLst/>
              <a:ahLst/>
              <a:cxnLst/>
              <a:rect l="l" t="t" r="r" b="b"/>
              <a:pathLst>
                <a:path w="6540525" h="6539573">
                  <a:moveTo>
                    <a:pt x="5684545" y="1101865"/>
                  </a:moveTo>
                  <a:cubicBezTo>
                    <a:pt x="5560364" y="886829"/>
                    <a:pt x="5335181" y="766521"/>
                    <a:pt x="5103533" y="766356"/>
                  </a:cubicBezTo>
                  <a:lnTo>
                    <a:pt x="5103571" y="766318"/>
                  </a:lnTo>
                  <a:cubicBezTo>
                    <a:pt x="4871923" y="766115"/>
                    <a:pt x="4646701" y="645821"/>
                    <a:pt x="4522559" y="430810"/>
                  </a:cubicBezTo>
                  <a:cubicBezTo>
                    <a:pt x="4337317" y="109919"/>
                    <a:pt x="3927030" y="0"/>
                    <a:pt x="3606140" y="185281"/>
                  </a:cubicBezTo>
                  <a:lnTo>
                    <a:pt x="3606089" y="185319"/>
                  </a:lnTo>
                  <a:lnTo>
                    <a:pt x="3606089" y="185115"/>
                  </a:lnTo>
                  <a:cubicBezTo>
                    <a:pt x="3406788" y="299936"/>
                    <a:pt x="3153854" y="309029"/>
                    <a:pt x="2939771" y="187630"/>
                  </a:cubicBezTo>
                  <a:cubicBezTo>
                    <a:pt x="2836743" y="126902"/>
                    <a:pt x="2719296" y="94958"/>
                    <a:pt x="2599703" y="95136"/>
                  </a:cubicBezTo>
                  <a:cubicBezTo>
                    <a:pt x="2351405" y="95136"/>
                    <a:pt x="2134641" y="230048"/>
                    <a:pt x="2018614" y="430568"/>
                  </a:cubicBezTo>
                  <a:lnTo>
                    <a:pt x="2018614" y="430530"/>
                  </a:lnTo>
                  <a:cubicBezTo>
                    <a:pt x="1902625" y="631012"/>
                    <a:pt x="1685811" y="765925"/>
                    <a:pt x="1437551" y="765925"/>
                  </a:cubicBezTo>
                  <a:cubicBezTo>
                    <a:pt x="1067029" y="765925"/>
                    <a:pt x="766686" y="1066267"/>
                    <a:pt x="766686" y="1436789"/>
                  </a:cubicBezTo>
                  <a:lnTo>
                    <a:pt x="766686" y="1436866"/>
                  </a:lnTo>
                  <a:lnTo>
                    <a:pt x="766483" y="1436789"/>
                  </a:lnTo>
                  <a:cubicBezTo>
                    <a:pt x="766280" y="1666672"/>
                    <a:pt x="647802" y="1890154"/>
                    <a:pt x="435902" y="2014906"/>
                  </a:cubicBezTo>
                  <a:cubicBezTo>
                    <a:pt x="331646" y="2073744"/>
                    <a:pt x="245134" y="2159541"/>
                    <a:pt x="185433" y="2263305"/>
                  </a:cubicBezTo>
                  <a:cubicBezTo>
                    <a:pt x="61277" y="2478367"/>
                    <a:pt x="69723" y="2733523"/>
                    <a:pt x="185395" y="2934246"/>
                  </a:cubicBezTo>
                  <a:lnTo>
                    <a:pt x="185357" y="2934246"/>
                  </a:lnTo>
                  <a:cubicBezTo>
                    <a:pt x="300939" y="3134932"/>
                    <a:pt x="309385" y="3390113"/>
                    <a:pt x="185230" y="3605149"/>
                  </a:cubicBezTo>
                  <a:cubicBezTo>
                    <a:pt x="0" y="3926002"/>
                    <a:pt x="109906" y="4336288"/>
                    <a:pt x="430797" y="4521569"/>
                  </a:cubicBezTo>
                  <a:lnTo>
                    <a:pt x="430835" y="4521607"/>
                  </a:lnTo>
                  <a:lnTo>
                    <a:pt x="430708" y="4521695"/>
                  </a:lnTo>
                  <a:cubicBezTo>
                    <a:pt x="631228" y="4637634"/>
                    <a:pt x="766077" y="4854448"/>
                    <a:pt x="766077" y="5102746"/>
                  </a:cubicBezTo>
                  <a:cubicBezTo>
                    <a:pt x="766077" y="5473268"/>
                    <a:pt x="1066419" y="5773611"/>
                    <a:pt x="1436929" y="5773611"/>
                  </a:cubicBezTo>
                  <a:cubicBezTo>
                    <a:pt x="1685239" y="5773611"/>
                    <a:pt x="1901965" y="5908497"/>
                    <a:pt x="2018030" y="6109018"/>
                  </a:cubicBezTo>
                  <a:cubicBezTo>
                    <a:pt x="2134019" y="6309449"/>
                    <a:pt x="2350821" y="6444425"/>
                    <a:pt x="2599093" y="6444425"/>
                  </a:cubicBezTo>
                  <a:cubicBezTo>
                    <a:pt x="2718685" y="6444579"/>
                    <a:pt x="2836127" y="6412633"/>
                    <a:pt x="2939161" y="6351918"/>
                  </a:cubicBezTo>
                  <a:cubicBezTo>
                    <a:pt x="3153194" y="6230544"/>
                    <a:pt x="3406191" y="6239637"/>
                    <a:pt x="3605479" y="6354496"/>
                  </a:cubicBezTo>
                  <a:lnTo>
                    <a:pt x="3605479" y="6354255"/>
                  </a:lnTo>
                  <a:lnTo>
                    <a:pt x="3605517" y="6354331"/>
                  </a:lnTo>
                  <a:cubicBezTo>
                    <a:pt x="3926408" y="6539573"/>
                    <a:pt x="4336694" y="6429617"/>
                    <a:pt x="4521987" y="6108764"/>
                  </a:cubicBezTo>
                  <a:cubicBezTo>
                    <a:pt x="4646130" y="5893766"/>
                    <a:pt x="4871314" y="5773446"/>
                    <a:pt x="5102961" y="5773281"/>
                  </a:cubicBezTo>
                  <a:lnTo>
                    <a:pt x="5102911" y="5773192"/>
                  </a:lnTo>
                  <a:cubicBezTo>
                    <a:pt x="5334558" y="5773027"/>
                    <a:pt x="5559780" y="5652707"/>
                    <a:pt x="5683885" y="5437709"/>
                  </a:cubicBezTo>
                  <a:cubicBezTo>
                    <a:pt x="5745010" y="5331855"/>
                    <a:pt x="5774017" y="5216234"/>
                    <a:pt x="5773890" y="5102213"/>
                  </a:cubicBezTo>
                  <a:lnTo>
                    <a:pt x="5773979" y="5102290"/>
                  </a:lnTo>
                  <a:cubicBezTo>
                    <a:pt x="5774182" y="4878846"/>
                    <a:pt x="5886145" y="4661358"/>
                    <a:pt x="6087059" y="4534828"/>
                  </a:cubicBezTo>
                  <a:cubicBezTo>
                    <a:pt x="6195364" y="4477881"/>
                    <a:pt x="6289357" y="4390620"/>
                    <a:pt x="6355029" y="4276866"/>
                  </a:cubicBezTo>
                  <a:cubicBezTo>
                    <a:pt x="6479222" y="4061753"/>
                    <a:pt x="6470777" y="3806572"/>
                    <a:pt x="6355118" y="3605886"/>
                  </a:cubicBezTo>
                  <a:lnTo>
                    <a:pt x="6355156" y="3605886"/>
                  </a:lnTo>
                  <a:cubicBezTo>
                    <a:pt x="6239535" y="3405201"/>
                    <a:pt x="6231077" y="3150020"/>
                    <a:pt x="6355245" y="2934971"/>
                  </a:cubicBezTo>
                  <a:cubicBezTo>
                    <a:pt x="6540525" y="2614080"/>
                    <a:pt x="6430568" y="2203832"/>
                    <a:pt x="6109677" y="2018552"/>
                  </a:cubicBezTo>
                  <a:lnTo>
                    <a:pt x="6109627" y="2018501"/>
                  </a:lnTo>
                  <a:lnTo>
                    <a:pt x="6109754" y="2018463"/>
                  </a:lnTo>
                  <a:cubicBezTo>
                    <a:pt x="5910847" y="1903375"/>
                    <a:pt x="5776557" y="1689088"/>
                    <a:pt x="5774436" y="1443267"/>
                  </a:cubicBezTo>
                  <a:cubicBezTo>
                    <a:pt x="5775604" y="1327265"/>
                    <a:pt x="5746686" y="1209536"/>
                    <a:pt x="5684545" y="1101865"/>
                  </a:cubicBezTo>
                </a:path>
              </a:pathLst>
            </a:custGeom>
            <a:blipFill>
              <a:blip r:embed="rId5"/>
              <a:stretch>
                <a:fillRect t="-16465" b="-16465"/>
              </a:stretch>
            </a:blipFill>
          </p:spPr>
        </p:sp>
      </p:grpSp>
      <p:sp>
        <p:nvSpPr>
          <p:cNvPr id="9" name="TextBox 9"/>
          <p:cNvSpPr txBox="1"/>
          <p:nvPr/>
        </p:nvSpPr>
        <p:spPr>
          <a:xfrm>
            <a:off x="0" y="4092610"/>
            <a:ext cx="9144000" cy="2947202"/>
          </a:xfrm>
          <a:prstGeom prst="rect">
            <a:avLst/>
          </a:prstGeom>
        </p:spPr>
        <p:txBody>
          <a:bodyPr lIns="0" tIns="0" rIns="0" bIns="0" rtlCol="0" anchor="t">
            <a:spAutoFit/>
          </a:bodyPr>
          <a:lstStyle/>
          <a:p>
            <a:pPr algn="ctr">
              <a:lnSpc>
                <a:spcPts val="10980"/>
              </a:lnSpc>
              <a:spcBef>
                <a:spcPct val="0"/>
              </a:spcBef>
            </a:pPr>
            <a:r>
              <a:rPr lang="en-US" sz="8927">
                <a:solidFill>
                  <a:srgbClr val="FFFBFB"/>
                </a:solidFill>
                <a:latin typeface="Times New Roman"/>
              </a:rPr>
              <a:t>Telangana Growth Analysis</a:t>
            </a:r>
          </a:p>
        </p:txBody>
      </p:sp>
      <p:sp>
        <p:nvSpPr>
          <p:cNvPr id="10" name="TextBox 10"/>
          <p:cNvSpPr txBox="1"/>
          <p:nvPr/>
        </p:nvSpPr>
        <p:spPr>
          <a:xfrm>
            <a:off x="654695" y="7593046"/>
            <a:ext cx="8308219" cy="722631"/>
          </a:xfrm>
          <a:prstGeom prst="rect">
            <a:avLst/>
          </a:prstGeom>
        </p:spPr>
        <p:txBody>
          <a:bodyPr lIns="0" tIns="0" rIns="0" bIns="0" rtlCol="0" anchor="t">
            <a:spAutoFit/>
          </a:bodyPr>
          <a:lstStyle/>
          <a:p>
            <a:pPr algn="ctr">
              <a:lnSpc>
                <a:spcPts val="5319"/>
              </a:lnSpc>
              <a:spcBef>
                <a:spcPct val="0"/>
              </a:spcBef>
            </a:pPr>
            <a:r>
              <a:rPr lang="en-US" sz="3799">
                <a:solidFill>
                  <a:srgbClr val="FFFBFB"/>
                </a:solidFill>
                <a:latin typeface="Times New Roman Bold"/>
              </a:rPr>
              <a:t>Presented by : Dikshitha Jannapala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2298953" y="7249368"/>
            <a:ext cx="14137880" cy="3037632"/>
            <a:chOff x="0" y="0"/>
            <a:chExt cx="3662350" cy="786884"/>
          </a:xfrm>
        </p:grpSpPr>
        <p:sp>
          <p:nvSpPr>
            <p:cNvPr id="3" name="Freeform 3"/>
            <p:cNvSpPr/>
            <p:nvPr/>
          </p:nvSpPr>
          <p:spPr>
            <a:xfrm>
              <a:off x="0" y="0"/>
              <a:ext cx="3662350" cy="786884"/>
            </a:xfrm>
            <a:custGeom>
              <a:avLst/>
              <a:gdLst/>
              <a:ahLst/>
              <a:cxnLst/>
              <a:rect l="l" t="t" r="r" b="b"/>
              <a:pathLst>
                <a:path w="3662350" h="786884">
                  <a:moveTo>
                    <a:pt x="3459150" y="0"/>
                  </a:moveTo>
                  <a:cubicBezTo>
                    <a:pt x="3571374" y="0"/>
                    <a:pt x="3662350" y="176150"/>
                    <a:pt x="3662350" y="393442"/>
                  </a:cubicBezTo>
                  <a:cubicBezTo>
                    <a:pt x="3662350" y="610734"/>
                    <a:pt x="3571374" y="786884"/>
                    <a:pt x="3459150" y="786884"/>
                  </a:cubicBezTo>
                  <a:lnTo>
                    <a:pt x="203200" y="786884"/>
                  </a:lnTo>
                  <a:cubicBezTo>
                    <a:pt x="90976" y="786884"/>
                    <a:pt x="0" y="610734"/>
                    <a:pt x="0" y="393442"/>
                  </a:cubicBezTo>
                  <a:cubicBezTo>
                    <a:pt x="0" y="176150"/>
                    <a:pt x="90976" y="0"/>
                    <a:pt x="203200" y="0"/>
                  </a:cubicBezTo>
                  <a:close/>
                </a:path>
              </a:pathLst>
            </a:custGeom>
            <a:solidFill>
              <a:srgbClr val="0097B2"/>
            </a:solidFill>
          </p:spPr>
        </p:sp>
        <p:sp>
          <p:nvSpPr>
            <p:cNvPr id="4" name="TextBox 4"/>
            <p:cNvSpPr txBox="1"/>
            <p:nvPr/>
          </p:nvSpPr>
          <p:spPr>
            <a:xfrm>
              <a:off x="0" y="369909"/>
              <a:ext cx="3352316" cy="36491"/>
            </a:xfrm>
            <a:prstGeom prst="rect">
              <a:avLst/>
            </a:prstGeom>
          </p:spPr>
          <p:txBody>
            <a:bodyPr lIns="50800" tIns="50800" rIns="50800" bIns="50800" rtlCol="0" anchor="ctr"/>
            <a:lstStyle/>
            <a:p>
              <a:pPr algn="ctr">
                <a:lnSpc>
                  <a:spcPts val="4619"/>
                </a:lnSpc>
              </a:pPr>
              <a:r>
                <a:rPr lang="en-US" sz="3299" dirty="0">
                  <a:solidFill>
                    <a:srgbClr val="FFFFFF"/>
                  </a:solidFill>
                  <a:latin typeface="Times New Roman Bold"/>
                </a:rPr>
                <a:t>The top 5 districts contributing to e-stamp revenue are mainly urban areas with the highest number of property registrations. This is good news for </a:t>
              </a:r>
              <a:r>
                <a:rPr lang="en-US" sz="3299" dirty="0" err="1">
                  <a:solidFill>
                    <a:srgbClr val="FFFFFF"/>
                  </a:solidFill>
                  <a:latin typeface="Times New Roman Bold"/>
                </a:rPr>
                <a:t>Telangana's</a:t>
              </a:r>
              <a:r>
                <a:rPr lang="en-US" sz="3299" dirty="0">
                  <a:solidFill>
                    <a:srgbClr val="FFFFFF"/>
                  </a:solidFill>
                  <a:latin typeface="Times New Roman Bold"/>
                </a:rPr>
                <a:t> economy. The growing use of e-stamp </a:t>
              </a:r>
              <a:r>
                <a:rPr lang="en-US" sz="3299" dirty="0" err="1">
                  <a:solidFill>
                    <a:srgbClr val="FFFFFF"/>
                  </a:solidFill>
                  <a:latin typeface="Times New Roman Bold"/>
                </a:rPr>
                <a:t>challans</a:t>
              </a:r>
              <a:r>
                <a:rPr lang="en-US" sz="3299" dirty="0">
                  <a:solidFill>
                    <a:srgbClr val="FFFFFF"/>
                  </a:solidFill>
                  <a:latin typeface="Times New Roman Bold"/>
                </a:rPr>
                <a:t> simplifies the process of paying stamp duty and registration fees, making it more convenient for people. Additionally, it plays a role in reducing corruption</a:t>
              </a:r>
            </a:p>
          </p:txBody>
        </p:sp>
      </p:grpSp>
      <p:grpSp>
        <p:nvGrpSpPr>
          <p:cNvPr id="5" name="Group 5"/>
          <p:cNvGrpSpPr/>
          <p:nvPr/>
        </p:nvGrpSpPr>
        <p:grpSpPr>
          <a:xfrm>
            <a:off x="383264" y="2428235"/>
            <a:ext cx="8269030" cy="4536606"/>
            <a:chOff x="0" y="0"/>
            <a:chExt cx="11025373" cy="6048808"/>
          </a:xfrm>
        </p:grpSpPr>
        <p:grpSp>
          <p:nvGrpSpPr>
            <p:cNvPr id="6" name="Group 6"/>
            <p:cNvGrpSpPr>
              <a:grpSpLocks noChangeAspect="1"/>
            </p:cNvGrpSpPr>
            <p:nvPr/>
          </p:nvGrpSpPr>
          <p:grpSpPr>
            <a:xfrm>
              <a:off x="2562189" y="0"/>
              <a:ext cx="8259460" cy="4354323"/>
              <a:chOff x="0" y="0"/>
              <a:chExt cx="16328057" cy="8608025"/>
            </a:xfrm>
          </p:grpSpPr>
          <p:sp>
            <p:nvSpPr>
              <p:cNvPr id="7" name="Freeform 7"/>
              <p:cNvSpPr/>
              <p:nvPr/>
            </p:nvSpPr>
            <p:spPr>
              <a:xfrm>
                <a:off x="-6350" y="0"/>
                <a:ext cx="16340758" cy="8608025"/>
              </a:xfrm>
              <a:custGeom>
                <a:avLst/>
                <a:gdLst/>
                <a:ahLst/>
                <a:cxnLst/>
                <a:rect l="l" t="t" r="r" b="b"/>
                <a:pathLst>
                  <a:path w="16340758" h="8608025">
                    <a:moveTo>
                      <a:pt x="0" y="0"/>
                    </a:moveTo>
                    <a:lnTo>
                      <a:pt x="12700" y="0"/>
                    </a:lnTo>
                    <a:lnTo>
                      <a:pt x="12700" y="8608025"/>
                    </a:lnTo>
                    <a:lnTo>
                      <a:pt x="0" y="8608025"/>
                    </a:lnTo>
                    <a:close/>
                    <a:moveTo>
                      <a:pt x="3265612" y="0"/>
                    </a:moveTo>
                    <a:lnTo>
                      <a:pt x="3278312" y="0"/>
                    </a:lnTo>
                    <a:lnTo>
                      <a:pt x="3278312" y="8608025"/>
                    </a:lnTo>
                    <a:lnTo>
                      <a:pt x="3265612" y="8608025"/>
                    </a:lnTo>
                    <a:close/>
                    <a:moveTo>
                      <a:pt x="6531223" y="0"/>
                    </a:moveTo>
                    <a:lnTo>
                      <a:pt x="6543923" y="0"/>
                    </a:lnTo>
                    <a:lnTo>
                      <a:pt x="6543923" y="8608025"/>
                    </a:lnTo>
                    <a:lnTo>
                      <a:pt x="6531223" y="8608025"/>
                    </a:lnTo>
                    <a:close/>
                    <a:moveTo>
                      <a:pt x="9796835" y="0"/>
                    </a:moveTo>
                    <a:lnTo>
                      <a:pt x="9809535" y="0"/>
                    </a:lnTo>
                    <a:lnTo>
                      <a:pt x="9809535" y="8608025"/>
                    </a:lnTo>
                    <a:lnTo>
                      <a:pt x="9796835" y="8608025"/>
                    </a:lnTo>
                    <a:close/>
                    <a:moveTo>
                      <a:pt x="13062446" y="0"/>
                    </a:moveTo>
                    <a:lnTo>
                      <a:pt x="13075146" y="0"/>
                    </a:lnTo>
                    <a:lnTo>
                      <a:pt x="13075146" y="8608025"/>
                    </a:lnTo>
                    <a:lnTo>
                      <a:pt x="13062446" y="8608025"/>
                    </a:lnTo>
                    <a:close/>
                    <a:moveTo>
                      <a:pt x="16328058" y="0"/>
                    </a:moveTo>
                    <a:lnTo>
                      <a:pt x="16340758" y="0"/>
                    </a:lnTo>
                    <a:lnTo>
                      <a:pt x="16340758" y="8608025"/>
                    </a:lnTo>
                    <a:lnTo>
                      <a:pt x="16328058" y="8608025"/>
                    </a:lnTo>
                    <a:close/>
                  </a:path>
                </a:pathLst>
              </a:custGeom>
              <a:solidFill>
                <a:srgbClr val="FFFFFF">
                  <a:alpha val="24706"/>
                </a:srgbClr>
              </a:solidFill>
            </p:spPr>
          </p:sp>
        </p:grpSp>
        <p:sp>
          <p:nvSpPr>
            <p:cNvPr id="8" name="TextBox 8"/>
            <p:cNvSpPr txBox="1"/>
            <p:nvPr/>
          </p:nvSpPr>
          <p:spPr>
            <a:xfrm rot="-2700000">
              <a:off x="2511262" y="4449805"/>
              <a:ext cx="136332" cy="391124"/>
            </a:xfrm>
            <a:prstGeom prst="rect">
              <a:avLst/>
            </a:prstGeom>
          </p:spPr>
          <p:txBody>
            <a:bodyPr lIns="0" tIns="0" rIns="0" bIns="0" rtlCol="0" anchor="t">
              <a:spAutoFit/>
            </a:bodyPr>
            <a:lstStyle/>
            <a:p>
              <a:pPr algn="ctr">
                <a:lnSpc>
                  <a:spcPts val="2254"/>
                </a:lnSpc>
              </a:pPr>
              <a:r>
                <a:rPr lang="en-US" sz="1610">
                  <a:solidFill>
                    <a:srgbClr val="FFFFFF"/>
                  </a:solidFill>
                  <a:latin typeface="Times New Roman Bold"/>
                </a:rPr>
                <a:t>0</a:t>
              </a:r>
            </a:p>
          </p:txBody>
        </p:sp>
        <p:sp>
          <p:nvSpPr>
            <p:cNvPr id="9" name="TextBox 9"/>
            <p:cNvSpPr txBox="1"/>
            <p:nvPr/>
          </p:nvSpPr>
          <p:spPr>
            <a:xfrm rot="-2700000">
              <a:off x="2810447" y="5010115"/>
              <a:ext cx="1721127" cy="391124"/>
            </a:xfrm>
            <a:prstGeom prst="rect">
              <a:avLst/>
            </a:prstGeom>
          </p:spPr>
          <p:txBody>
            <a:bodyPr lIns="0" tIns="0" rIns="0" bIns="0" rtlCol="0" anchor="t">
              <a:spAutoFit/>
            </a:bodyPr>
            <a:lstStyle/>
            <a:p>
              <a:pPr algn="ctr">
                <a:lnSpc>
                  <a:spcPts val="2254"/>
                </a:lnSpc>
              </a:pPr>
              <a:r>
                <a:rPr lang="en-US" sz="1610">
                  <a:solidFill>
                    <a:srgbClr val="FFFFFF"/>
                  </a:solidFill>
                  <a:latin typeface="Times New Roman Bold"/>
                </a:rPr>
                <a:t>25,000,000,000</a:t>
              </a:r>
            </a:p>
          </p:txBody>
        </p:sp>
        <p:sp>
          <p:nvSpPr>
            <p:cNvPr id="10" name="TextBox 10"/>
            <p:cNvSpPr txBox="1"/>
            <p:nvPr/>
          </p:nvSpPr>
          <p:spPr>
            <a:xfrm rot="-2700000">
              <a:off x="4462339" y="5010115"/>
              <a:ext cx="1721127" cy="391124"/>
            </a:xfrm>
            <a:prstGeom prst="rect">
              <a:avLst/>
            </a:prstGeom>
          </p:spPr>
          <p:txBody>
            <a:bodyPr lIns="0" tIns="0" rIns="0" bIns="0" rtlCol="0" anchor="t">
              <a:spAutoFit/>
            </a:bodyPr>
            <a:lstStyle/>
            <a:p>
              <a:pPr algn="ctr">
                <a:lnSpc>
                  <a:spcPts val="2254"/>
                </a:lnSpc>
              </a:pPr>
              <a:r>
                <a:rPr lang="en-US" sz="1610">
                  <a:solidFill>
                    <a:srgbClr val="FFFFFF"/>
                  </a:solidFill>
                  <a:latin typeface="Times New Roman Bold"/>
                </a:rPr>
                <a:t>50,000,000,000</a:t>
              </a:r>
            </a:p>
          </p:txBody>
        </p:sp>
        <p:sp>
          <p:nvSpPr>
            <p:cNvPr id="11" name="TextBox 11"/>
            <p:cNvSpPr txBox="1"/>
            <p:nvPr/>
          </p:nvSpPr>
          <p:spPr>
            <a:xfrm rot="-2700000">
              <a:off x="6114232" y="5010115"/>
              <a:ext cx="1721127" cy="391124"/>
            </a:xfrm>
            <a:prstGeom prst="rect">
              <a:avLst/>
            </a:prstGeom>
          </p:spPr>
          <p:txBody>
            <a:bodyPr lIns="0" tIns="0" rIns="0" bIns="0" rtlCol="0" anchor="t">
              <a:spAutoFit/>
            </a:bodyPr>
            <a:lstStyle/>
            <a:p>
              <a:pPr algn="ctr">
                <a:lnSpc>
                  <a:spcPts val="2254"/>
                </a:lnSpc>
              </a:pPr>
              <a:r>
                <a:rPr lang="en-US" sz="1610">
                  <a:solidFill>
                    <a:srgbClr val="FFFFFF"/>
                  </a:solidFill>
                  <a:latin typeface="Times New Roman Bold"/>
                </a:rPr>
                <a:t>75,000,000,000</a:t>
              </a:r>
            </a:p>
          </p:txBody>
        </p:sp>
        <p:sp>
          <p:nvSpPr>
            <p:cNvPr id="12" name="TextBox 12"/>
            <p:cNvSpPr txBox="1"/>
            <p:nvPr/>
          </p:nvSpPr>
          <p:spPr>
            <a:xfrm rot="-2700000">
              <a:off x="7649835" y="5058283"/>
              <a:ext cx="1857368" cy="391124"/>
            </a:xfrm>
            <a:prstGeom prst="rect">
              <a:avLst/>
            </a:prstGeom>
          </p:spPr>
          <p:txBody>
            <a:bodyPr lIns="0" tIns="0" rIns="0" bIns="0" rtlCol="0" anchor="t">
              <a:spAutoFit/>
            </a:bodyPr>
            <a:lstStyle/>
            <a:p>
              <a:pPr algn="ctr">
                <a:lnSpc>
                  <a:spcPts val="2254"/>
                </a:lnSpc>
              </a:pPr>
              <a:r>
                <a:rPr lang="en-US" sz="1610">
                  <a:solidFill>
                    <a:srgbClr val="FFFFFF"/>
                  </a:solidFill>
                  <a:latin typeface="Times New Roman Bold"/>
                </a:rPr>
                <a:t>100,000,000,000</a:t>
              </a:r>
            </a:p>
          </p:txBody>
        </p:sp>
        <p:sp>
          <p:nvSpPr>
            <p:cNvPr id="13" name="TextBox 13"/>
            <p:cNvSpPr txBox="1"/>
            <p:nvPr/>
          </p:nvSpPr>
          <p:spPr>
            <a:xfrm rot="-2700000">
              <a:off x="9301727" y="5058283"/>
              <a:ext cx="1857368" cy="391124"/>
            </a:xfrm>
            <a:prstGeom prst="rect">
              <a:avLst/>
            </a:prstGeom>
          </p:spPr>
          <p:txBody>
            <a:bodyPr lIns="0" tIns="0" rIns="0" bIns="0" rtlCol="0" anchor="t">
              <a:spAutoFit/>
            </a:bodyPr>
            <a:lstStyle/>
            <a:p>
              <a:pPr algn="ctr">
                <a:lnSpc>
                  <a:spcPts val="2254"/>
                </a:lnSpc>
              </a:pPr>
              <a:r>
                <a:rPr lang="en-US" sz="1610">
                  <a:solidFill>
                    <a:srgbClr val="FFFFFF"/>
                  </a:solidFill>
                  <a:latin typeface="Times New Roman Bold"/>
                </a:rPr>
                <a:t>125,000,000,000</a:t>
              </a:r>
            </a:p>
          </p:txBody>
        </p:sp>
        <p:sp>
          <p:nvSpPr>
            <p:cNvPr id="14" name="TextBox 14"/>
            <p:cNvSpPr txBox="1"/>
            <p:nvPr/>
          </p:nvSpPr>
          <p:spPr>
            <a:xfrm>
              <a:off x="983071" y="162989"/>
              <a:ext cx="1442805" cy="391124"/>
            </a:xfrm>
            <a:prstGeom prst="rect">
              <a:avLst/>
            </a:prstGeom>
          </p:spPr>
          <p:txBody>
            <a:bodyPr lIns="0" tIns="0" rIns="0" bIns="0" rtlCol="0" anchor="t">
              <a:spAutoFit/>
            </a:bodyPr>
            <a:lstStyle/>
            <a:p>
              <a:pPr algn="r">
                <a:lnSpc>
                  <a:spcPts val="2254"/>
                </a:lnSpc>
              </a:pPr>
              <a:r>
                <a:rPr lang="en-US" sz="1610">
                  <a:solidFill>
                    <a:srgbClr val="FFFFFF"/>
                  </a:solidFill>
                  <a:latin typeface="Times New Roman Bold"/>
                </a:rPr>
                <a:t>Rangareddy </a:t>
              </a:r>
            </a:p>
          </p:txBody>
        </p:sp>
        <p:sp>
          <p:nvSpPr>
            <p:cNvPr id="15" name="TextBox 15"/>
            <p:cNvSpPr txBox="1"/>
            <p:nvPr/>
          </p:nvSpPr>
          <p:spPr>
            <a:xfrm>
              <a:off x="0" y="1055626"/>
              <a:ext cx="2425876" cy="391124"/>
            </a:xfrm>
            <a:prstGeom prst="rect">
              <a:avLst/>
            </a:prstGeom>
          </p:spPr>
          <p:txBody>
            <a:bodyPr lIns="0" tIns="0" rIns="0" bIns="0" rtlCol="0" anchor="t">
              <a:spAutoFit/>
            </a:bodyPr>
            <a:lstStyle/>
            <a:p>
              <a:pPr algn="r">
                <a:lnSpc>
                  <a:spcPts val="2254"/>
                </a:lnSpc>
              </a:pPr>
              <a:r>
                <a:rPr lang="en-US" sz="1610">
                  <a:solidFill>
                    <a:srgbClr val="FFFFFF"/>
                  </a:solidFill>
                  <a:latin typeface="Times New Roman Bold"/>
                </a:rPr>
                <a:t>Medchal_Malkajgiri </a:t>
              </a:r>
            </a:p>
          </p:txBody>
        </p:sp>
        <p:sp>
          <p:nvSpPr>
            <p:cNvPr id="16" name="TextBox 16"/>
            <p:cNvSpPr txBox="1"/>
            <p:nvPr/>
          </p:nvSpPr>
          <p:spPr>
            <a:xfrm>
              <a:off x="1091023" y="1948262"/>
              <a:ext cx="1334852" cy="391124"/>
            </a:xfrm>
            <a:prstGeom prst="rect">
              <a:avLst/>
            </a:prstGeom>
          </p:spPr>
          <p:txBody>
            <a:bodyPr lIns="0" tIns="0" rIns="0" bIns="0" rtlCol="0" anchor="t">
              <a:spAutoFit/>
            </a:bodyPr>
            <a:lstStyle/>
            <a:p>
              <a:pPr algn="r">
                <a:lnSpc>
                  <a:spcPts val="2254"/>
                </a:lnSpc>
              </a:pPr>
              <a:r>
                <a:rPr lang="en-US" sz="1610">
                  <a:solidFill>
                    <a:srgbClr val="FFFFFF"/>
                  </a:solidFill>
                  <a:latin typeface="Times New Roman Bold"/>
                </a:rPr>
                <a:t>Hyderabad </a:t>
              </a:r>
            </a:p>
          </p:txBody>
        </p:sp>
        <p:sp>
          <p:nvSpPr>
            <p:cNvPr id="17" name="TextBox 17"/>
            <p:cNvSpPr txBox="1"/>
            <p:nvPr/>
          </p:nvSpPr>
          <p:spPr>
            <a:xfrm>
              <a:off x="1014462" y="2840898"/>
              <a:ext cx="1411414" cy="391124"/>
            </a:xfrm>
            <a:prstGeom prst="rect">
              <a:avLst/>
            </a:prstGeom>
          </p:spPr>
          <p:txBody>
            <a:bodyPr lIns="0" tIns="0" rIns="0" bIns="0" rtlCol="0" anchor="t">
              <a:spAutoFit/>
            </a:bodyPr>
            <a:lstStyle/>
            <a:p>
              <a:pPr algn="r">
                <a:lnSpc>
                  <a:spcPts val="2254"/>
                </a:lnSpc>
              </a:pPr>
              <a:r>
                <a:rPr lang="en-US" sz="1610">
                  <a:solidFill>
                    <a:srgbClr val="FFFFFF"/>
                  </a:solidFill>
                  <a:latin typeface="Times New Roman Bold"/>
                </a:rPr>
                <a:t>Sangareddy </a:t>
              </a:r>
            </a:p>
          </p:txBody>
        </p:sp>
        <p:sp>
          <p:nvSpPr>
            <p:cNvPr id="18" name="TextBox 18"/>
            <p:cNvSpPr txBox="1"/>
            <p:nvPr/>
          </p:nvSpPr>
          <p:spPr>
            <a:xfrm>
              <a:off x="682118" y="3733534"/>
              <a:ext cx="1743758" cy="391124"/>
            </a:xfrm>
            <a:prstGeom prst="rect">
              <a:avLst/>
            </a:prstGeom>
          </p:spPr>
          <p:txBody>
            <a:bodyPr lIns="0" tIns="0" rIns="0" bIns="0" rtlCol="0" anchor="t">
              <a:spAutoFit/>
            </a:bodyPr>
            <a:lstStyle/>
            <a:p>
              <a:pPr algn="r">
                <a:lnSpc>
                  <a:spcPts val="2254"/>
                </a:lnSpc>
              </a:pPr>
              <a:r>
                <a:rPr lang="en-US" sz="1610">
                  <a:solidFill>
                    <a:srgbClr val="FFFFFF"/>
                  </a:solidFill>
                  <a:latin typeface="Times New Roman Bold"/>
                </a:rPr>
                <a:t>Hanumakonda </a:t>
              </a:r>
            </a:p>
          </p:txBody>
        </p:sp>
        <p:grpSp>
          <p:nvGrpSpPr>
            <p:cNvPr id="19" name="Group 19"/>
            <p:cNvGrpSpPr>
              <a:grpSpLocks noChangeAspect="1"/>
            </p:cNvGrpSpPr>
            <p:nvPr/>
          </p:nvGrpSpPr>
          <p:grpSpPr>
            <a:xfrm>
              <a:off x="2562189" y="0"/>
              <a:ext cx="7152514" cy="4354323"/>
              <a:chOff x="0" y="0"/>
              <a:chExt cx="14139744" cy="8608025"/>
            </a:xfrm>
          </p:grpSpPr>
          <p:sp>
            <p:nvSpPr>
              <p:cNvPr id="20" name="Freeform 20"/>
              <p:cNvSpPr/>
              <p:nvPr/>
            </p:nvSpPr>
            <p:spPr>
              <a:xfrm>
                <a:off x="0" y="0"/>
                <a:ext cx="10629374" cy="762022"/>
              </a:xfrm>
              <a:custGeom>
                <a:avLst/>
                <a:gdLst/>
                <a:ahLst/>
                <a:cxnLst/>
                <a:rect l="l" t="t" r="r" b="b"/>
                <a:pathLst>
                  <a:path w="10629374" h="762022">
                    <a:moveTo>
                      <a:pt x="0" y="0"/>
                    </a:moveTo>
                    <a:lnTo>
                      <a:pt x="10568412" y="0"/>
                    </a:lnTo>
                    <a:lnTo>
                      <a:pt x="10568412" y="0"/>
                    </a:lnTo>
                    <a:cubicBezTo>
                      <a:pt x="10584580" y="0"/>
                      <a:pt x="10600086" y="6423"/>
                      <a:pt x="10611519" y="17855"/>
                    </a:cubicBezTo>
                    <a:cubicBezTo>
                      <a:pt x="10622952" y="29288"/>
                      <a:pt x="10629374" y="44794"/>
                      <a:pt x="10629374" y="60962"/>
                    </a:cubicBezTo>
                    <a:lnTo>
                      <a:pt x="10629374" y="701060"/>
                    </a:lnTo>
                    <a:cubicBezTo>
                      <a:pt x="10629374" y="717229"/>
                      <a:pt x="10622952" y="732735"/>
                      <a:pt x="10611519" y="744167"/>
                    </a:cubicBezTo>
                    <a:cubicBezTo>
                      <a:pt x="10600086" y="755600"/>
                      <a:pt x="10584580" y="762022"/>
                      <a:pt x="10568412" y="762022"/>
                    </a:cubicBezTo>
                    <a:lnTo>
                      <a:pt x="0" y="762022"/>
                    </a:lnTo>
                    <a:close/>
                  </a:path>
                </a:pathLst>
              </a:custGeom>
              <a:solidFill>
                <a:srgbClr val="41B8D5"/>
              </a:solidFill>
            </p:spPr>
          </p:sp>
          <p:sp>
            <p:nvSpPr>
              <p:cNvPr id="21" name="Freeform 21"/>
              <p:cNvSpPr/>
              <p:nvPr/>
            </p:nvSpPr>
            <p:spPr>
              <a:xfrm>
                <a:off x="0" y="1764645"/>
                <a:ext cx="638188" cy="762022"/>
              </a:xfrm>
              <a:custGeom>
                <a:avLst/>
                <a:gdLst/>
                <a:ahLst/>
                <a:cxnLst/>
                <a:rect l="l" t="t" r="r" b="b"/>
                <a:pathLst>
                  <a:path w="638188" h="762022">
                    <a:moveTo>
                      <a:pt x="0" y="0"/>
                    </a:moveTo>
                    <a:lnTo>
                      <a:pt x="577227" y="0"/>
                    </a:lnTo>
                    <a:cubicBezTo>
                      <a:pt x="593395" y="0"/>
                      <a:pt x="608900" y="6423"/>
                      <a:pt x="620333" y="17855"/>
                    </a:cubicBezTo>
                    <a:cubicBezTo>
                      <a:pt x="631766" y="29288"/>
                      <a:pt x="638188" y="44794"/>
                      <a:pt x="638188" y="60962"/>
                    </a:cubicBezTo>
                    <a:lnTo>
                      <a:pt x="638188" y="701061"/>
                    </a:lnTo>
                    <a:cubicBezTo>
                      <a:pt x="638188" y="717229"/>
                      <a:pt x="631766" y="732735"/>
                      <a:pt x="620333" y="744167"/>
                    </a:cubicBezTo>
                    <a:cubicBezTo>
                      <a:pt x="608900" y="755600"/>
                      <a:pt x="593395" y="762022"/>
                      <a:pt x="577227" y="762022"/>
                    </a:cubicBezTo>
                    <a:lnTo>
                      <a:pt x="0" y="762022"/>
                    </a:lnTo>
                    <a:close/>
                  </a:path>
                </a:pathLst>
              </a:custGeom>
              <a:solidFill>
                <a:srgbClr val="41B8D5"/>
              </a:solidFill>
            </p:spPr>
          </p:sp>
          <p:sp>
            <p:nvSpPr>
              <p:cNvPr id="22" name="Freeform 22"/>
              <p:cNvSpPr/>
              <p:nvPr/>
            </p:nvSpPr>
            <p:spPr>
              <a:xfrm>
                <a:off x="0" y="3529290"/>
                <a:ext cx="3747443" cy="762022"/>
              </a:xfrm>
              <a:custGeom>
                <a:avLst/>
                <a:gdLst/>
                <a:ahLst/>
                <a:cxnLst/>
                <a:rect l="l" t="t" r="r" b="b"/>
                <a:pathLst>
                  <a:path w="3747443" h="762022">
                    <a:moveTo>
                      <a:pt x="0" y="0"/>
                    </a:moveTo>
                    <a:lnTo>
                      <a:pt x="3686481" y="0"/>
                    </a:lnTo>
                    <a:cubicBezTo>
                      <a:pt x="3702649" y="0"/>
                      <a:pt x="3718155" y="6423"/>
                      <a:pt x="3729587" y="17855"/>
                    </a:cubicBezTo>
                    <a:cubicBezTo>
                      <a:pt x="3741020" y="29288"/>
                      <a:pt x="3747443" y="44794"/>
                      <a:pt x="3747443" y="60962"/>
                    </a:cubicBezTo>
                    <a:lnTo>
                      <a:pt x="3747443" y="701061"/>
                    </a:lnTo>
                    <a:cubicBezTo>
                      <a:pt x="3747443" y="717229"/>
                      <a:pt x="3741020" y="732735"/>
                      <a:pt x="3729587" y="744167"/>
                    </a:cubicBezTo>
                    <a:cubicBezTo>
                      <a:pt x="3718155" y="755600"/>
                      <a:pt x="3702649" y="762022"/>
                      <a:pt x="3686481" y="762022"/>
                    </a:cubicBezTo>
                    <a:lnTo>
                      <a:pt x="0" y="762022"/>
                    </a:lnTo>
                    <a:close/>
                  </a:path>
                </a:pathLst>
              </a:custGeom>
              <a:solidFill>
                <a:srgbClr val="41B8D5"/>
              </a:solidFill>
            </p:spPr>
          </p:sp>
          <p:sp>
            <p:nvSpPr>
              <p:cNvPr id="23" name="Freeform 23"/>
              <p:cNvSpPr/>
              <p:nvPr/>
            </p:nvSpPr>
            <p:spPr>
              <a:xfrm>
                <a:off x="0" y="5293935"/>
                <a:ext cx="2187319" cy="762022"/>
              </a:xfrm>
              <a:custGeom>
                <a:avLst/>
                <a:gdLst/>
                <a:ahLst/>
                <a:cxnLst/>
                <a:rect l="l" t="t" r="r" b="b"/>
                <a:pathLst>
                  <a:path w="2187319" h="762022">
                    <a:moveTo>
                      <a:pt x="0" y="0"/>
                    </a:moveTo>
                    <a:lnTo>
                      <a:pt x="2126358" y="0"/>
                    </a:lnTo>
                    <a:cubicBezTo>
                      <a:pt x="2142526" y="0"/>
                      <a:pt x="2158032" y="6423"/>
                      <a:pt x="2169464" y="17855"/>
                    </a:cubicBezTo>
                    <a:cubicBezTo>
                      <a:pt x="2180897" y="29288"/>
                      <a:pt x="2187319" y="44794"/>
                      <a:pt x="2187319" y="60962"/>
                    </a:cubicBezTo>
                    <a:lnTo>
                      <a:pt x="2187319" y="701061"/>
                    </a:lnTo>
                    <a:cubicBezTo>
                      <a:pt x="2187319" y="717229"/>
                      <a:pt x="2180897" y="732735"/>
                      <a:pt x="2169464" y="744167"/>
                    </a:cubicBezTo>
                    <a:cubicBezTo>
                      <a:pt x="2158032" y="755600"/>
                      <a:pt x="2142526" y="762022"/>
                      <a:pt x="2126358" y="762022"/>
                    </a:cubicBezTo>
                    <a:lnTo>
                      <a:pt x="0" y="762022"/>
                    </a:lnTo>
                    <a:close/>
                  </a:path>
                </a:pathLst>
              </a:custGeom>
              <a:solidFill>
                <a:srgbClr val="41B8D5"/>
              </a:solidFill>
            </p:spPr>
          </p:sp>
          <p:sp>
            <p:nvSpPr>
              <p:cNvPr id="24" name="Freeform 24"/>
              <p:cNvSpPr/>
              <p:nvPr/>
            </p:nvSpPr>
            <p:spPr>
              <a:xfrm>
                <a:off x="0" y="7058580"/>
                <a:ext cx="755843" cy="762022"/>
              </a:xfrm>
              <a:custGeom>
                <a:avLst/>
                <a:gdLst/>
                <a:ahLst/>
                <a:cxnLst/>
                <a:rect l="l" t="t" r="r" b="b"/>
                <a:pathLst>
                  <a:path w="755843" h="762022">
                    <a:moveTo>
                      <a:pt x="0" y="0"/>
                    </a:moveTo>
                    <a:lnTo>
                      <a:pt x="694881" y="0"/>
                    </a:lnTo>
                    <a:cubicBezTo>
                      <a:pt x="711050" y="0"/>
                      <a:pt x="726555" y="6423"/>
                      <a:pt x="737988" y="17856"/>
                    </a:cubicBezTo>
                    <a:cubicBezTo>
                      <a:pt x="749421" y="29288"/>
                      <a:pt x="755843" y="44794"/>
                      <a:pt x="755843" y="60962"/>
                    </a:cubicBezTo>
                    <a:lnTo>
                      <a:pt x="755843" y="701060"/>
                    </a:lnTo>
                    <a:cubicBezTo>
                      <a:pt x="755843" y="717228"/>
                      <a:pt x="749421" y="732734"/>
                      <a:pt x="737988" y="744167"/>
                    </a:cubicBezTo>
                    <a:cubicBezTo>
                      <a:pt x="726555" y="755600"/>
                      <a:pt x="711050" y="762022"/>
                      <a:pt x="694881" y="762022"/>
                    </a:cubicBezTo>
                    <a:lnTo>
                      <a:pt x="0" y="762022"/>
                    </a:lnTo>
                    <a:close/>
                  </a:path>
                </a:pathLst>
              </a:custGeom>
              <a:solidFill>
                <a:srgbClr val="41B8D5"/>
              </a:solidFill>
            </p:spPr>
          </p:sp>
          <p:sp>
            <p:nvSpPr>
              <p:cNvPr id="25" name="Freeform 25"/>
              <p:cNvSpPr/>
              <p:nvPr/>
            </p:nvSpPr>
            <p:spPr>
              <a:xfrm>
                <a:off x="0" y="787422"/>
                <a:ext cx="14139745" cy="762022"/>
              </a:xfrm>
              <a:custGeom>
                <a:avLst/>
                <a:gdLst/>
                <a:ahLst/>
                <a:cxnLst/>
                <a:rect l="l" t="t" r="r" b="b"/>
                <a:pathLst>
                  <a:path w="14139745" h="762022">
                    <a:moveTo>
                      <a:pt x="0" y="0"/>
                    </a:moveTo>
                    <a:lnTo>
                      <a:pt x="14078783" y="0"/>
                    </a:lnTo>
                    <a:cubicBezTo>
                      <a:pt x="14094951" y="0"/>
                      <a:pt x="14110457" y="6423"/>
                      <a:pt x="14121890" y="17855"/>
                    </a:cubicBezTo>
                    <a:cubicBezTo>
                      <a:pt x="14133322" y="29288"/>
                      <a:pt x="14139745" y="44794"/>
                      <a:pt x="14139745" y="60962"/>
                    </a:cubicBezTo>
                    <a:lnTo>
                      <a:pt x="14139745" y="701061"/>
                    </a:lnTo>
                    <a:cubicBezTo>
                      <a:pt x="14139745" y="717229"/>
                      <a:pt x="14133322" y="732735"/>
                      <a:pt x="14121890" y="744167"/>
                    </a:cubicBezTo>
                    <a:cubicBezTo>
                      <a:pt x="14110457" y="755600"/>
                      <a:pt x="14094951" y="762023"/>
                      <a:pt x="14078783" y="762022"/>
                    </a:cubicBezTo>
                    <a:lnTo>
                      <a:pt x="0" y="762022"/>
                    </a:lnTo>
                    <a:close/>
                  </a:path>
                </a:pathLst>
              </a:custGeom>
              <a:solidFill>
                <a:srgbClr val="004AAD"/>
              </a:solidFill>
            </p:spPr>
          </p:sp>
          <p:sp>
            <p:nvSpPr>
              <p:cNvPr id="26" name="Freeform 26"/>
              <p:cNvSpPr/>
              <p:nvPr/>
            </p:nvSpPr>
            <p:spPr>
              <a:xfrm>
                <a:off x="0" y="2552067"/>
                <a:ext cx="8375640" cy="762022"/>
              </a:xfrm>
              <a:custGeom>
                <a:avLst/>
                <a:gdLst/>
                <a:ahLst/>
                <a:cxnLst/>
                <a:rect l="l" t="t" r="r" b="b"/>
                <a:pathLst>
                  <a:path w="8375640" h="762022">
                    <a:moveTo>
                      <a:pt x="0" y="0"/>
                    </a:moveTo>
                    <a:lnTo>
                      <a:pt x="8314678" y="0"/>
                    </a:lnTo>
                    <a:cubicBezTo>
                      <a:pt x="8330846" y="0"/>
                      <a:pt x="8346352" y="6423"/>
                      <a:pt x="8357784" y="17855"/>
                    </a:cubicBezTo>
                    <a:cubicBezTo>
                      <a:pt x="8369217" y="29288"/>
                      <a:pt x="8375640" y="44794"/>
                      <a:pt x="8375640" y="60962"/>
                    </a:cubicBezTo>
                    <a:lnTo>
                      <a:pt x="8375640" y="701061"/>
                    </a:lnTo>
                    <a:cubicBezTo>
                      <a:pt x="8375640" y="717229"/>
                      <a:pt x="8369217" y="732735"/>
                      <a:pt x="8357784" y="744167"/>
                    </a:cubicBezTo>
                    <a:cubicBezTo>
                      <a:pt x="8346352" y="755600"/>
                      <a:pt x="8330846" y="762023"/>
                      <a:pt x="8314678" y="762023"/>
                    </a:cubicBezTo>
                    <a:lnTo>
                      <a:pt x="0" y="762023"/>
                    </a:lnTo>
                    <a:close/>
                  </a:path>
                </a:pathLst>
              </a:custGeom>
              <a:solidFill>
                <a:srgbClr val="004AAD"/>
              </a:solidFill>
            </p:spPr>
          </p:sp>
          <p:sp>
            <p:nvSpPr>
              <p:cNvPr id="27" name="Freeform 27"/>
              <p:cNvSpPr/>
              <p:nvPr/>
            </p:nvSpPr>
            <p:spPr>
              <a:xfrm>
                <a:off x="0" y="4316712"/>
                <a:ext cx="5021904" cy="762022"/>
              </a:xfrm>
              <a:custGeom>
                <a:avLst/>
                <a:gdLst/>
                <a:ahLst/>
                <a:cxnLst/>
                <a:rect l="l" t="t" r="r" b="b"/>
                <a:pathLst>
                  <a:path w="5021904" h="762022">
                    <a:moveTo>
                      <a:pt x="0" y="0"/>
                    </a:moveTo>
                    <a:lnTo>
                      <a:pt x="4960942" y="0"/>
                    </a:lnTo>
                    <a:cubicBezTo>
                      <a:pt x="4977110" y="0"/>
                      <a:pt x="4992616" y="6423"/>
                      <a:pt x="5004049" y="17856"/>
                    </a:cubicBezTo>
                    <a:cubicBezTo>
                      <a:pt x="5015481" y="29288"/>
                      <a:pt x="5021904" y="44794"/>
                      <a:pt x="5021904" y="60962"/>
                    </a:cubicBezTo>
                    <a:lnTo>
                      <a:pt x="5021904" y="701061"/>
                    </a:lnTo>
                    <a:cubicBezTo>
                      <a:pt x="5021904" y="717229"/>
                      <a:pt x="5015481" y="732735"/>
                      <a:pt x="5004049" y="744167"/>
                    </a:cubicBezTo>
                    <a:cubicBezTo>
                      <a:pt x="4992616" y="755600"/>
                      <a:pt x="4977110" y="762023"/>
                      <a:pt x="4960942" y="762023"/>
                    </a:cubicBezTo>
                    <a:lnTo>
                      <a:pt x="0" y="762023"/>
                    </a:lnTo>
                    <a:close/>
                  </a:path>
                </a:pathLst>
              </a:custGeom>
              <a:solidFill>
                <a:srgbClr val="004AAD"/>
              </a:solidFill>
            </p:spPr>
          </p:sp>
          <p:sp>
            <p:nvSpPr>
              <p:cNvPr id="28" name="Freeform 28"/>
              <p:cNvSpPr/>
              <p:nvPr/>
            </p:nvSpPr>
            <p:spPr>
              <a:xfrm>
                <a:off x="0" y="6081357"/>
                <a:ext cx="2883289" cy="762022"/>
              </a:xfrm>
              <a:custGeom>
                <a:avLst/>
                <a:gdLst/>
                <a:ahLst/>
                <a:cxnLst/>
                <a:rect l="l" t="t" r="r" b="b"/>
                <a:pathLst>
                  <a:path w="2883289" h="762022">
                    <a:moveTo>
                      <a:pt x="0" y="0"/>
                    </a:moveTo>
                    <a:lnTo>
                      <a:pt x="2822327" y="0"/>
                    </a:lnTo>
                    <a:cubicBezTo>
                      <a:pt x="2838495" y="0"/>
                      <a:pt x="2854001" y="6423"/>
                      <a:pt x="2865433" y="17856"/>
                    </a:cubicBezTo>
                    <a:cubicBezTo>
                      <a:pt x="2876866" y="29288"/>
                      <a:pt x="2883289" y="44794"/>
                      <a:pt x="2883289" y="60962"/>
                    </a:cubicBezTo>
                    <a:lnTo>
                      <a:pt x="2883289" y="701061"/>
                    </a:lnTo>
                    <a:cubicBezTo>
                      <a:pt x="2883289" y="717229"/>
                      <a:pt x="2876866" y="732735"/>
                      <a:pt x="2865434" y="744167"/>
                    </a:cubicBezTo>
                    <a:cubicBezTo>
                      <a:pt x="2854001" y="755600"/>
                      <a:pt x="2838495" y="762023"/>
                      <a:pt x="2822327" y="762023"/>
                    </a:cubicBezTo>
                    <a:lnTo>
                      <a:pt x="0" y="762023"/>
                    </a:lnTo>
                    <a:close/>
                  </a:path>
                </a:pathLst>
              </a:custGeom>
              <a:solidFill>
                <a:srgbClr val="004AAD"/>
              </a:solidFill>
            </p:spPr>
          </p:sp>
          <p:sp>
            <p:nvSpPr>
              <p:cNvPr id="29" name="Freeform 29"/>
              <p:cNvSpPr/>
              <p:nvPr/>
            </p:nvSpPr>
            <p:spPr>
              <a:xfrm>
                <a:off x="0" y="7846002"/>
                <a:ext cx="1041875" cy="762022"/>
              </a:xfrm>
              <a:custGeom>
                <a:avLst/>
                <a:gdLst/>
                <a:ahLst/>
                <a:cxnLst/>
                <a:rect l="l" t="t" r="r" b="b"/>
                <a:pathLst>
                  <a:path w="1041875" h="762022">
                    <a:moveTo>
                      <a:pt x="0" y="0"/>
                    </a:moveTo>
                    <a:lnTo>
                      <a:pt x="980913" y="0"/>
                    </a:lnTo>
                    <a:cubicBezTo>
                      <a:pt x="1014581" y="0"/>
                      <a:pt x="1041874" y="27294"/>
                      <a:pt x="1041875" y="60962"/>
                    </a:cubicBezTo>
                    <a:lnTo>
                      <a:pt x="1041875" y="701061"/>
                    </a:lnTo>
                    <a:cubicBezTo>
                      <a:pt x="1041875" y="717229"/>
                      <a:pt x="1035452" y="732735"/>
                      <a:pt x="1024019" y="744167"/>
                    </a:cubicBezTo>
                    <a:cubicBezTo>
                      <a:pt x="1012587" y="755600"/>
                      <a:pt x="997081" y="762023"/>
                      <a:pt x="980913" y="762023"/>
                    </a:cubicBezTo>
                    <a:lnTo>
                      <a:pt x="0" y="762023"/>
                    </a:lnTo>
                    <a:close/>
                  </a:path>
                </a:pathLst>
              </a:custGeom>
              <a:solidFill>
                <a:srgbClr val="004AAD"/>
              </a:solidFill>
            </p:spPr>
          </p:sp>
        </p:grpSp>
      </p:grpSp>
      <p:sp>
        <p:nvSpPr>
          <p:cNvPr id="30" name="Freeform 30"/>
          <p:cNvSpPr/>
          <p:nvPr/>
        </p:nvSpPr>
        <p:spPr>
          <a:xfrm>
            <a:off x="9144000" y="3499088"/>
            <a:ext cx="8660296" cy="2346874"/>
          </a:xfrm>
          <a:custGeom>
            <a:avLst/>
            <a:gdLst/>
            <a:ahLst/>
            <a:cxnLst/>
            <a:rect l="l" t="t" r="r" b="b"/>
            <a:pathLst>
              <a:path w="8660296" h="2346874">
                <a:moveTo>
                  <a:pt x="0" y="0"/>
                </a:moveTo>
                <a:lnTo>
                  <a:pt x="8660296" y="0"/>
                </a:lnTo>
                <a:lnTo>
                  <a:pt x="8660296" y="2346874"/>
                </a:lnTo>
                <a:lnTo>
                  <a:pt x="0" y="2346874"/>
                </a:lnTo>
                <a:lnTo>
                  <a:pt x="0" y="0"/>
                </a:lnTo>
                <a:close/>
              </a:path>
            </a:pathLst>
          </a:custGeom>
          <a:blipFill>
            <a:blip r:embed="rId2"/>
            <a:stretch>
              <a:fillRect/>
            </a:stretch>
          </a:blipFill>
        </p:spPr>
      </p:sp>
      <p:sp>
        <p:nvSpPr>
          <p:cNvPr id="31" name="TextBox 31"/>
          <p:cNvSpPr txBox="1"/>
          <p:nvPr/>
        </p:nvSpPr>
        <p:spPr>
          <a:xfrm>
            <a:off x="483704" y="308133"/>
            <a:ext cx="17320593" cy="1811427"/>
          </a:xfrm>
          <a:prstGeom prst="rect">
            <a:avLst/>
          </a:prstGeom>
        </p:spPr>
        <p:txBody>
          <a:bodyPr lIns="0" tIns="0" rIns="0" bIns="0" rtlCol="0" anchor="t">
            <a:spAutoFit/>
          </a:bodyPr>
          <a:lstStyle/>
          <a:p>
            <a:pPr algn="ctr">
              <a:lnSpc>
                <a:spcPts val="4679"/>
              </a:lnSpc>
              <a:spcBef>
                <a:spcPct val="0"/>
              </a:spcBef>
            </a:pPr>
            <a:r>
              <a:rPr lang="en-US" sz="3342">
                <a:solidFill>
                  <a:srgbClr val="FFFBFB"/>
                </a:solidFill>
                <a:latin typeface="Times New Roman Bold"/>
              </a:rPr>
              <a:t>2. How does the revenue generated from document registration compare to the revenue generated from e-stamp challans across districts? List down the top 5 districts where e-stamps revenue contributes significantly more to the revenue than the documents in FY 2022?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Freeform 2"/>
          <p:cNvSpPr/>
          <p:nvPr/>
        </p:nvSpPr>
        <p:spPr>
          <a:xfrm>
            <a:off x="7010005" y="2428245"/>
            <a:ext cx="10942542" cy="4470204"/>
          </a:xfrm>
          <a:custGeom>
            <a:avLst/>
            <a:gdLst/>
            <a:ahLst/>
            <a:cxnLst/>
            <a:rect l="l" t="t" r="r" b="b"/>
            <a:pathLst>
              <a:path w="10942542" h="4470204">
                <a:moveTo>
                  <a:pt x="0" y="0"/>
                </a:moveTo>
                <a:lnTo>
                  <a:pt x="10942542" y="0"/>
                </a:lnTo>
                <a:lnTo>
                  <a:pt x="10942542" y="4470204"/>
                </a:lnTo>
                <a:lnTo>
                  <a:pt x="0" y="4470204"/>
                </a:lnTo>
                <a:lnTo>
                  <a:pt x="0" y="0"/>
                </a:lnTo>
                <a:close/>
              </a:path>
            </a:pathLst>
          </a:custGeom>
          <a:blipFill>
            <a:blip r:embed="rId2"/>
            <a:stretch>
              <a:fillRect r="-1715"/>
            </a:stretch>
          </a:blipFill>
        </p:spPr>
      </p:sp>
      <p:grpSp>
        <p:nvGrpSpPr>
          <p:cNvPr id="3" name="Group 3"/>
          <p:cNvGrpSpPr/>
          <p:nvPr/>
        </p:nvGrpSpPr>
        <p:grpSpPr>
          <a:xfrm>
            <a:off x="0" y="1779519"/>
            <a:ext cx="6644704" cy="7985678"/>
            <a:chOff x="0" y="-123825"/>
            <a:chExt cx="1268302" cy="1524259"/>
          </a:xfrm>
        </p:grpSpPr>
        <p:sp>
          <p:nvSpPr>
            <p:cNvPr id="4" name="Freeform 4"/>
            <p:cNvSpPr/>
            <p:nvPr/>
          </p:nvSpPr>
          <p:spPr>
            <a:xfrm>
              <a:off x="0" y="0"/>
              <a:ext cx="1268302" cy="1400434"/>
            </a:xfrm>
            <a:custGeom>
              <a:avLst/>
              <a:gdLst/>
              <a:ahLst/>
              <a:cxnLst/>
              <a:rect l="l" t="t" r="r" b="b"/>
              <a:pathLst>
                <a:path w="1268302" h="1400434">
                  <a:moveTo>
                    <a:pt x="1268302" y="0"/>
                  </a:moveTo>
                  <a:lnTo>
                    <a:pt x="1268302" y="1286134"/>
                  </a:lnTo>
                  <a:lnTo>
                    <a:pt x="634151" y="1400434"/>
                  </a:lnTo>
                  <a:lnTo>
                    <a:pt x="0" y="1286134"/>
                  </a:lnTo>
                  <a:lnTo>
                    <a:pt x="0" y="0"/>
                  </a:lnTo>
                  <a:lnTo>
                    <a:pt x="1268302" y="0"/>
                  </a:lnTo>
                  <a:close/>
                </a:path>
              </a:pathLst>
            </a:custGeom>
            <a:solidFill>
              <a:srgbClr val="004AAD"/>
            </a:solidFill>
          </p:spPr>
        </p:sp>
        <p:sp>
          <p:nvSpPr>
            <p:cNvPr id="5" name="TextBox 5"/>
            <p:cNvSpPr txBox="1"/>
            <p:nvPr/>
          </p:nvSpPr>
          <p:spPr>
            <a:xfrm>
              <a:off x="0" y="-123825"/>
              <a:ext cx="1268302" cy="1369327"/>
            </a:xfrm>
            <a:prstGeom prst="rect">
              <a:avLst/>
            </a:prstGeom>
          </p:spPr>
          <p:txBody>
            <a:bodyPr lIns="50800" tIns="50800" rIns="50800" bIns="50800" rtlCol="0" anchor="ctr"/>
            <a:lstStyle/>
            <a:p>
              <a:pPr algn="ctr">
                <a:lnSpc>
                  <a:spcPts val="4479"/>
                </a:lnSpc>
              </a:pPr>
              <a:r>
                <a:rPr lang="en-US" sz="3199" dirty="0">
                  <a:solidFill>
                    <a:srgbClr val="FFFFFF"/>
                  </a:solidFill>
                  <a:latin typeface="Times New Roman Bold"/>
                </a:rPr>
                <a:t>The number of e-stamp </a:t>
              </a:r>
              <a:r>
                <a:rPr lang="en-US" sz="3199" dirty="0" err="1">
                  <a:solidFill>
                    <a:srgbClr val="FFFFFF"/>
                  </a:solidFill>
                  <a:latin typeface="Times New Roman Bold"/>
                </a:rPr>
                <a:t>challans</a:t>
              </a:r>
              <a:r>
                <a:rPr lang="en-US" sz="3199" dirty="0">
                  <a:solidFill>
                    <a:srgbClr val="FFFFFF"/>
                  </a:solidFill>
                  <a:latin typeface="Times New Roman Bold"/>
                </a:rPr>
                <a:t> issued has seen a substantial rise. While the number of document registrations has gone up too, it hasn't increased as dramatically as the e-stamp </a:t>
              </a:r>
              <a:r>
                <a:rPr lang="en-US" sz="3199" dirty="0" err="1">
                  <a:solidFill>
                    <a:srgbClr val="FFFFFF"/>
                  </a:solidFill>
                  <a:latin typeface="Times New Roman Bold"/>
                </a:rPr>
                <a:t>challans</a:t>
              </a:r>
              <a:r>
                <a:rPr lang="en-US" sz="3199" dirty="0">
                  <a:solidFill>
                    <a:srgbClr val="FFFFFF"/>
                  </a:solidFill>
                  <a:latin typeface="Times New Roman Bold"/>
                </a:rPr>
                <a:t>. Moreover, the average value of e-stamp </a:t>
              </a:r>
              <a:r>
                <a:rPr lang="en-US" sz="3199" dirty="0" err="1">
                  <a:solidFill>
                    <a:srgbClr val="FFFFFF"/>
                  </a:solidFill>
                  <a:latin typeface="Times New Roman Bold"/>
                </a:rPr>
                <a:t>challans</a:t>
              </a:r>
              <a:r>
                <a:rPr lang="en-US" sz="3199" dirty="0">
                  <a:solidFill>
                    <a:srgbClr val="FFFFFF"/>
                  </a:solidFill>
                  <a:latin typeface="Times New Roman Bold"/>
                </a:rPr>
                <a:t> has also gone up.</a:t>
              </a:r>
            </a:p>
          </p:txBody>
        </p:sp>
      </p:grpSp>
      <p:sp>
        <p:nvSpPr>
          <p:cNvPr id="6" name="TextBox 6"/>
          <p:cNvSpPr txBox="1"/>
          <p:nvPr/>
        </p:nvSpPr>
        <p:spPr>
          <a:xfrm>
            <a:off x="0" y="425472"/>
            <a:ext cx="18288000" cy="2002773"/>
          </a:xfrm>
          <a:prstGeom prst="rect">
            <a:avLst/>
          </a:prstGeom>
        </p:spPr>
        <p:txBody>
          <a:bodyPr lIns="0" tIns="0" rIns="0" bIns="0" rtlCol="0" anchor="t">
            <a:spAutoFit/>
          </a:bodyPr>
          <a:lstStyle/>
          <a:p>
            <a:pPr algn="ctr">
              <a:lnSpc>
                <a:spcPts val="5106"/>
              </a:lnSpc>
              <a:spcBef>
                <a:spcPct val="0"/>
              </a:spcBef>
            </a:pPr>
            <a:r>
              <a:rPr lang="en-US" sz="3647">
                <a:solidFill>
                  <a:srgbClr val="FFFFFF"/>
                </a:solidFill>
                <a:latin typeface="Times New Roman Bold"/>
              </a:rPr>
              <a:t>3. Is there any alteration of e-Stamp challan count and document registration count pattern since the implementation of e-Stamp challan? If so, what suggestions would you propose to the government?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extBox 2"/>
          <p:cNvSpPr txBox="1"/>
          <p:nvPr/>
        </p:nvSpPr>
        <p:spPr>
          <a:xfrm>
            <a:off x="514350" y="568554"/>
            <a:ext cx="17259300" cy="1273955"/>
          </a:xfrm>
          <a:prstGeom prst="rect">
            <a:avLst/>
          </a:prstGeom>
        </p:spPr>
        <p:txBody>
          <a:bodyPr lIns="0" tIns="0" rIns="0" bIns="0" rtlCol="0" anchor="t">
            <a:spAutoFit/>
          </a:bodyPr>
          <a:lstStyle/>
          <a:p>
            <a:pPr algn="ctr">
              <a:lnSpc>
                <a:spcPts val="4848"/>
              </a:lnSpc>
              <a:spcBef>
                <a:spcPct val="0"/>
              </a:spcBef>
            </a:pPr>
            <a:r>
              <a:rPr lang="en-US" sz="3462">
                <a:solidFill>
                  <a:srgbClr val="FFFFFF"/>
                </a:solidFill>
                <a:latin typeface="Times New Roman Bold"/>
              </a:rPr>
              <a:t>4. Categorize districts into three segments based on their stamp registration revenue generation during the fiscal year 2021 to 2022</a:t>
            </a:r>
          </a:p>
        </p:txBody>
      </p:sp>
      <p:grpSp>
        <p:nvGrpSpPr>
          <p:cNvPr id="3" name="Group 3"/>
          <p:cNvGrpSpPr/>
          <p:nvPr/>
        </p:nvGrpSpPr>
        <p:grpSpPr>
          <a:xfrm>
            <a:off x="0" y="2836436"/>
            <a:ext cx="5711755" cy="4123476"/>
            <a:chOff x="0" y="0"/>
            <a:chExt cx="7615673" cy="5497968"/>
          </a:xfrm>
        </p:grpSpPr>
        <p:sp>
          <p:nvSpPr>
            <p:cNvPr id="4" name="TextBox 4"/>
            <p:cNvSpPr txBox="1"/>
            <p:nvPr/>
          </p:nvSpPr>
          <p:spPr>
            <a:xfrm>
              <a:off x="6309358" y="1761807"/>
              <a:ext cx="1306315" cy="739898"/>
            </a:xfrm>
            <a:prstGeom prst="rect">
              <a:avLst/>
            </a:prstGeom>
          </p:spPr>
          <p:txBody>
            <a:bodyPr lIns="0" tIns="0" rIns="0" bIns="0" rtlCol="0" anchor="t">
              <a:spAutoFit/>
            </a:bodyPr>
            <a:lstStyle/>
            <a:p>
              <a:pPr algn="ctr">
                <a:lnSpc>
                  <a:spcPts val="2142"/>
                </a:lnSpc>
              </a:pPr>
              <a:r>
                <a:rPr lang="en-US" sz="1530">
                  <a:solidFill>
                    <a:srgbClr val="FFFFFF"/>
                  </a:solidFill>
                  <a:latin typeface="Times New Roman Bold"/>
                </a:rPr>
                <a:t>Rangareddy</a:t>
              </a:r>
            </a:p>
            <a:p>
              <a:pPr algn="ctr">
                <a:lnSpc>
                  <a:spcPts val="2142"/>
                </a:lnSpc>
              </a:pPr>
              <a:r>
                <a:rPr lang="en-US" sz="1530">
                  <a:solidFill>
                    <a:srgbClr val="FFFFFF"/>
                  </a:solidFill>
                  <a:latin typeface="Times New Roman Bold"/>
                </a:rPr>
                <a:t>42.8%</a:t>
              </a:r>
            </a:p>
          </p:txBody>
        </p:sp>
        <p:sp>
          <p:nvSpPr>
            <p:cNvPr id="5" name="TextBox 5"/>
            <p:cNvSpPr txBox="1"/>
            <p:nvPr/>
          </p:nvSpPr>
          <p:spPr>
            <a:xfrm>
              <a:off x="1736999" y="4758069"/>
              <a:ext cx="2240455" cy="739898"/>
            </a:xfrm>
            <a:prstGeom prst="rect">
              <a:avLst/>
            </a:prstGeom>
          </p:spPr>
          <p:txBody>
            <a:bodyPr lIns="0" tIns="0" rIns="0" bIns="0" rtlCol="0" anchor="t">
              <a:spAutoFit/>
            </a:bodyPr>
            <a:lstStyle/>
            <a:p>
              <a:pPr algn="ctr">
                <a:lnSpc>
                  <a:spcPts val="2142"/>
                </a:lnSpc>
              </a:pPr>
              <a:r>
                <a:rPr lang="en-US" sz="1530">
                  <a:solidFill>
                    <a:srgbClr val="FFFFFF"/>
                  </a:solidFill>
                  <a:latin typeface="Times New Roman Bold"/>
                </a:rPr>
                <a:t>Medchal_Malkajgiri</a:t>
              </a:r>
            </a:p>
            <a:p>
              <a:pPr algn="ctr">
                <a:lnSpc>
                  <a:spcPts val="2142"/>
                </a:lnSpc>
              </a:pPr>
              <a:r>
                <a:rPr lang="en-US" sz="1530">
                  <a:solidFill>
                    <a:srgbClr val="FFFFFF"/>
                  </a:solidFill>
                  <a:latin typeface="Times New Roman Bold"/>
                </a:rPr>
                <a:t>26%</a:t>
              </a:r>
            </a:p>
          </p:txBody>
        </p:sp>
        <p:sp>
          <p:nvSpPr>
            <p:cNvPr id="6" name="TextBox 6"/>
            <p:cNvSpPr txBox="1"/>
            <p:nvPr/>
          </p:nvSpPr>
          <p:spPr>
            <a:xfrm>
              <a:off x="0" y="2137405"/>
              <a:ext cx="1203643" cy="739898"/>
            </a:xfrm>
            <a:prstGeom prst="rect">
              <a:avLst/>
            </a:prstGeom>
          </p:spPr>
          <p:txBody>
            <a:bodyPr lIns="0" tIns="0" rIns="0" bIns="0" rtlCol="0" anchor="t">
              <a:spAutoFit/>
            </a:bodyPr>
            <a:lstStyle/>
            <a:p>
              <a:pPr algn="ctr">
                <a:lnSpc>
                  <a:spcPts val="2142"/>
                </a:lnSpc>
              </a:pPr>
              <a:r>
                <a:rPr lang="en-US" sz="1530">
                  <a:solidFill>
                    <a:srgbClr val="FFFFFF"/>
                  </a:solidFill>
                  <a:latin typeface="Times New Roman Bold"/>
                </a:rPr>
                <a:t>Hyderabad</a:t>
              </a:r>
            </a:p>
            <a:p>
              <a:pPr algn="ctr">
                <a:lnSpc>
                  <a:spcPts val="2142"/>
                </a:lnSpc>
              </a:pPr>
              <a:r>
                <a:rPr lang="en-US" sz="1530">
                  <a:solidFill>
                    <a:srgbClr val="FFFFFF"/>
                  </a:solidFill>
                  <a:latin typeface="Times New Roman Bold"/>
                </a:rPr>
                <a:t>14.8%</a:t>
              </a:r>
            </a:p>
          </p:txBody>
        </p:sp>
        <p:sp>
          <p:nvSpPr>
            <p:cNvPr id="7" name="TextBox 7"/>
            <p:cNvSpPr txBox="1"/>
            <p:nvPr/>
          </p:nvSpPr>
          <p:spPr>
            <a:xfrm>
              <a:off x="743011" y="446261"/>
              <a:ext cx="1276490" cy="739898"/>
            </a:xfrm>
            <a:prstGeom prst="rect">
              <a:avLst/>
            </a:prstGeom>
          </p:spPr>
          <p:txBody>
            <a:bodyPr lIns="0" tIns="0" rIns="0" bIns="0" rtlCol="0" anchor="t">
              <a:spAutoFit/>
            </a:bodyPr>
            <a:lstStyle/>
            <a:p>
              <a:pPr algn="ctr">
                <a:lnSpc>
                  <a:spcPts val="2142"/>
                </a:lnSpc>
              </a:pPr>
              <a:r>
                <a:rPr lang="en-US" sz="1530">
                  <a:solidFill>
                    <a:srgbClr val="FFFFFF"/>
                  </a:solidFill>
                  <a:latin typeface="Times New Roman Bold"/>
                </a:rPr>
                <a:t>Sangareddy</a:t>
              </a:r>
            </a:p>
            <a:p>
              <a:pPr algn="ctr">
                <a:lnSpc>
                  <a:spcPts val="2142"/>
                </a:lnSpc>
              </a:pPr>
              <a:r>
                <a:rPr lang="en-US" sz="1530">
                  <a:solidFill>
                    <a:srgbClr val="FFFFFF"/>
                  </a:solidFill>
                  <a:latin typeface="Times New Roman Bold"/>
                </a:rPr>
                <a:t>8.8%</a:t>
              </a:r>
            </a:p>
          </p:txBody>
        </p:sp>
        <p:sp>
          <p:nvSpPr>
            <p:cNvPr id="8" name="TextBox 8"/>
            <p:cNvSpPr txBox="1"/>
            <p:nvPr/>
          </p:nvSpPr>
          <p:spPr>
            <a:xfrm>
              <a:off x="2034385" y="-66675"/>
              <a:ext cx="1592233" cy="739898"/>
            </a:xfrm>
            <a:prstGeom prst="rect">
              <a:avLst/>
            </a:prstGeom>
          </p:spPr>
          <p:txBody>
            <a:bodyPr lIns="0" tIns="0" rIns="0" bIns="0" rtlCol="0" anchor="t">
              <a:spAutoFit/>
            </a:bodyPr>
            <a:lstStyle/>
            <a:p>
              <a:pPr algn="ctr">
                <a:lnSpc>
                  <a:spcPts val="2142"/>
                </a:lnSpc>
              </a:pPr>
              <a:r>
                <a:rPr lang="en-US" sz="1530">
                  <a:solidFill>
                    <a:srgbClr val="FFFFFF"/>
                  </a:solidFill>
                  <a:latin typeface="Times New Roman Bold"/>
                </a:rPr>
                <a:t>Hanumakonda</a:t>
              </a:r>
            </a:p>
            <a:p>
              <a:pPr algn="ctr">
                <a:lnSpc>
                  <a:spcPts val="2142"/>
                </a:lnSpc>
              </a:pPr>
              <a:r>
                <a:rPr lang="en-US" sz="1530">
                  <a:solidFill>
                    <a:srgbClr val="FFFFFF"/>
                  </a:solidFill>
                  <a:latin typeface="Times New Roman Bold"/>
                </a:rPr>
                <a:t>3.1%</a:t>
              </a:r>
            </a:p>
          </p:txBody>
        </p:sp>
        <p:grpSp>
          <p:nvGrpSpPr>
            <p:cNvPr id="9" name="Group 9"/>
            <p:cNvGrpSpPr>
              <a:grpSpLocks noChangeAspect="1"/>
            </p:cNvGrpSpPr>
            <p:nvPr/>
          </p:nvGrpSpPr>
          <p:grpSpPr>
            <a:xfrm>
              <a:off x="1739736" y="698250"/>
              <a:ext cx="4091039" cy="4091039"/>
              <a:chOff x="0" y="0"/>
              <a:chExt cx="2540000" cy="2540000"/>
            </a:xfrm>
          </p:grpSpPr>
          <p:sp>
            <p:nvSpPr>
              <p:cNvPr id="10" name="Freeform 10"/>
              <p:cNvSpPr/>
              <p:nvPr/>
            </p:nvSpPr>
            <p:spPr>
              <a:xfrm>
                <a:off x="1270000" y="0"/>
                <a:ext cx="1364798" cy="2439386"/>
              </a:xfrm>
              <a:custGeom>
                <a:avLst/>
                <a:gdLst/>
                <a:ahLst/>
                <a:cxnLst/>
                <a:rect l="l" t="t" r="r" b="b"/>
                <a:pathLst>
                  <a:path w="1364798" h="2439386">
                    <a:moveTo>
                      <a:pt x="0" y="0"/>
                    </a:moveTo>
                    <a:cubicBezTo>
                      <a:pt x="603967" y="0"/>
                      <a:pt x="1124386" y="425351"/>
                      <a:pt x="1244592" y="1017235"/>
                    </a:cubicBezTo>
                    <a:cubicBezTo>
                      <a:pt x="1364798" y="1609120"/>
                      <a:pt x="1051535" y="2203784"/>
                      <a:pt x="495416" y="2439386"/>
                    </a:cubicBezTo>
                    <a:lnTo>
                      <a:pt x="247708" y="1854693"/>
                    </a:lnTo>
                    <a:cubicBezTo>
                      <a:pt x="525768" y="1736892"/>
                      <a:pt x="682399" y="1439560"/>
                      <a:pt x="622296" y="1143618"/>
                    </a:cubicBezTo>
                    <a:cubicBezTo>
                      <a:pt x="562193" y="847675"/>
                      <a:pt x="301984" y="635000"/>
                      <a:pt x="0" y="635000"/>
                    </a:cubicBezTo>
                    <a:close/>
                  </a:path>
                </a:pathLst>
              </a:custGeom>
              <a:solidFill>
                <a:srgbClr val="0097B2"/>
              </a:solidFill>
            </p:spPr>
          </p:sp>
          <p:sp>
            <p:nvSpPr>
              <p:cNvPr id="11" name="Freeform 11"/>
              <p:cNvSpPr/>
              <p:nvPr/>
            </p:nvSpPr>
            <p:spPr>
              <a:xfrm>
                <a:off x="71447" y="1479982"/>
                <a:ext cx="1751795" cy="1102023"/>
              </a:xfrm>
              <a:custGeom>
                <a:avLst/>
                <a:gdLst/>
                <a:ahLst/>
                <a:cxnLst/>
                <a:rect l="l" t="t" r="r" b="b"/>
                <a:pathLst>
                  <a:path w="1751795" h="1102023">
                    <a:moveTo>
                      <a:pt x="1751795" y="933182"/>
                    </a:moveTo>
                    <a:cubicBezTo>
                      <a:pt x="1426022" y="1090842"/>
                      <a:pt x="1048459" y="1102023"/>
                      <a:pt x="713928" y="963917"/>
                    </a:cubicBezTo>
                    <a:cubicBezTo>
                      <a:pt x="379397" y="825811"/>
                      <a:pt x="119679" y="551539"/>
                      <a:pt x="0" y="209982"/>
                    </a:cubicBezTo>
                    <a:lnTo>
                      <a:pt x="599276" y="0"/>
                    </a:lnTo>
                    <a:cubicBezTo>
                      <a:pt x="659116" y="170779"/>
                      <a:pt x="788975" y="307915"/>
                      <a:pt x="956241" y="376967"/>
                    </a:cubicBezTo>
                    <a:cubicBezTo>
                      <a:pt x="1123506" y="446020"/>
                      <a:pt x="1312288" y="440430"/>
                      <a:pt x="1475174" y="361600"/>
                    </a:cubicBezTo>
                    <a:close/>
                  </a:path>
                </a:pathLst>
              </a:custGeom>
              <a:solidFill>
                <a:srgbClr val="49C3FB"/>
              </a:solidFill>
            </p:spPr>
          </p:sp>
          <p:sp>
            <p:nvSpPr>
              <p:cNvPr id="12" name="Freeform 12"/>
              <p:cNvSpPr/>
              <p:nvPr/>
            </p:nvSpPr>
            <p:spPr>
              <a:xfrm>
                <a:off x="-66040" y="559177"/>
                <a:ext cx="809820" cy="1190165"/>
              </a:xfrm>
              <a:custGeom>
                <a:avLst/>
                <a:gdLst/>
                <a:ahLst/>
                <a:cxnLst/>
                <a:rect l="l" t="t" r="r" b="b"/>
                <a:pathLst>
                  <a:path w="809820" h="1190165">
                    <a:moveTo>
                      <a:pt x="159974" y="1190165"/>
                    </a:moveTo>
                    <a:cubicBezTo>
                      <a:pt x="0" y="797669"/>
                      <a:pt x="46372" y="351238"/>
                      <a:pt x="283600" y="0"/>
                    </a:cubicBezTo>
                    <a:lnTo>
                      <a:pt x="809820" y="355412"/>
                    </a:lnTo>
                    <a:cubicBezTo>
                      <a:pt x="691206" y="531030"/>
                      <a:pt x="668020" y="754246"/>
                      <a:pt x="748007" y="950494"/>
                    </a:cubicBezTo>
                    <a:close/>
                  </a:path>
                </a:pathLst>
              </a:custGeom>
              <a:solidFill>
                <a:srgbClr val="FFDE59"/>
              </a:solidFill>
            </p:spPr>
          </p:sp>
          <p:sp>
            <p:nvSpPr>
              <p:cNvPr id="13" name="Freeform 13"/>
              <p:cNvSpPr/>
              <p:nvPr/>
            </p:nvSpPr>
            <p:spPr>
              <a:xfrm>
                <a:off x="183348" y="112382"/>
                <a:ext cx="825491" cy="828951"/>
              </a:xfrm>
              <a:custGeom>
                <a:avLst/>
                <a:gdLst/>
                <a:ahLst/>
                <a:cxnLst/>
                <a:rect l="l" t="t" r="r" b="b"/>
                <a:pathLst>
                  <a:path w="825491" h="828951">
                    <a:moveTo>
                      <a:pt x="0" y="500284"/>
                    </a:moveTo>
                    <a:cubicBezTo>
                      <a:pt x="133116" y="280229"/>
                      <a:pt x="329904" y="105774"/>
                      <a:pt x="564330" y="0"/>
                    </a:cubicBezTo>
                    <a:lnTo>
                      <a:pt x="825491" y="578809"/>
                    </a:lnTo>
                    <a:cubicBezTo>
                      <a:pt x="708278" y="631696"/>
                      <a:pt x="609884" y="718923"/>
                      <a:pt x="543326" y="828951"/>
                    </a:cubicBezTo>
                    <a:close/>
                  </a:path>
                </a:pathLst>
              </a:custGeom>
              <a:solidFill>
                <a:srgbClr val="7ED957"/>
              </a:solidFill>
            </p:spPr>
          </p:sp>
          <p:sp>
            <p:nvSpPr>
              <p:cNvPr id="14" name="Freeform 14"/>
              <p:cNvSpPr/>
              <p:nvPr/>
            </p:nvSpPr>
            <p:spPr>
              <a:xfrm>
                <a:off x="690474" y="33834"/>
                <a:ext cx="433930" cy="671133"/>
              </a:xfrm>
              <a:custGeom>
                <a:avLst/>
                <a:gdLst/>
                <a:ahLst/>
                <a:cxnLst/>
                <a:rect l="l" t="t" r="r" b="b"/>
                <a:pathLst>
                  <a:path w="433930" h="671133">
                    <a:moveTo>
                      <a:pt x="0" y="106100"/>
                    </a:moveTo>
                    <a:cubicBezTo>
                      <a:pt x="91464" y="59195"/>
                      <a:pt x="188283" y="23568"/>
                      <a:pt x="288334" y="0"/>
                    </a:cubicBezTo>
                    <a:lnTo>
                      <a:pt x="433930" y="618083"/>
                    </a:lnTo>
                    <a:cubicBezTo>
                      <a:pt x="383905" y="629867"/>
                      <a:pt x="335495" y="647680"/>
                      <a:pt x="289763" y="671133"/>
                    </a:cubicBezTo>
                    <a:close/>
                  </a:path>
                </a:pathLst>
              </a:custGeom>
              <a:solidFill>
                <a:srgbClr val="D0005F"/>
              </a:solidFill>
            </p:spPr>
          </p:sp>
          <p:sp>
            <p:nvSpPr>
              <p:cNvPr id="15" name="Freeform 15"/>
              <p:cNvSpPr/>
              <p:nvPr/>
            </p:nvSpPr>
            <p:spPr>
              <a:xfrm>
                <a:off x="917390" y="5055"/>
                <a:ext cx="296009" cy="654911"/>
              </a:xfrm>
              <a:custGeom>
                <a:avLst/>
                <a:gdLst/>
                <a:ahLst/>
                <a:cxnLst/>
                <a:rect l="l" t="t" r="r" b="b"/>
                <a:pathLst>
                  <a:path w="296009" h="654911">
                    <a:moveTo>
                      <a:pt x="0" y="44877"/>
                    </a:moveTo>
                    <a:cubicBezTo>
                      <a:pt x="78180" y="22282"/>
                      <a:pt x="158352" y="7254"/>
                      <a:pt x="239408" y="0"/>
                    </a:cubicBezTo>
                    <a:lnTo>
                      <a:pt x="296009" y="632473"/>
                    </a:lnTo>
                    <a:cubicBezTo>
                      <a:pt x="255481" y="636100"/>
                      <a:pt x="215395" y="643614"/>
                      <a:pt x="176305" y="654911"/>
                    </a:cubicBezTo>
                    <a:close/>
                  </a:path>
                </a:pathLst>
              </a:custGeom>
              <a:solidFill>
                <a:srgbClr val="004AAD"/>
              </a:solidFill>
            </p:spPr>
          </p:sp>
          <p:sp>
            <p:nvSpPr>
              <p:cNvPr id="16" name="Freeform 16"/>
              <p:cNvSpPr/>
              <p:nvPr/>
            </p:nvSpPr>
            <p:spPr>
              <a:xfrm>
                <a:off x="1093718" y="0"/>
                <a:ext cx="176218" cy="641147"/>
              </a:xfrm>
              <a:custGeom>
                <a:avLst/>
                <a:gdLst/>
                <a:ahLst/>
                <a:cxnLst/>
                <a:rect l="l" t="t" r="r" b="b"/>
                <a:pathLst>
                  <a:path w="176218" h="641147">
                    <a:moveTo>
                      <a:pt x="0" y="12294"/>
                    </a:moveTo>
                    <a:cubicBezTo>
                      <a:pt x="58362" y="4114"/>
                      <a:pt x="117223" y="6"/>
                      <a:pt x="176155" y="0"/>
                    </a:cubicBezTo>
                    <a:lnTo>
                      <a:pt x="176219" y="635000"/>
                    </a:lnTo>
                    <a:cubicBezTo>
                      <a:pt x="146752" y="635003"/>
                      <a:pt x="117322" y="637057"/>
                      <a:pt x="88141" y="641147"/>
                    </a:cubicBezTo>
                    <a:close/>
                  </a:path>
                </a:pathLst>
              </a:custGeom>
              <a:solidFill>
                <a:srgbClr val="D0005F"/>
              </a:solidFill>
            </p:spPr>
          </p:sp>
        </p:grpSp>
      </p:grpSp>
      <p:sp>
        <p:nvSpPr>
          <p:cNvPr id="17" name="TextBox 17"/>
          <p:cNvSpPr txBox="1"/>
          <p:nvPr/>
        </p:nvSpPr>
        <p:spPr>
          <a:xfrm>
            <a:off x="-188344" y="7782389"/>
            <a:ext cx="5812291" cy="840594"/>
          </a:xfrm>
          <a:prstGeom prst="rect">
            <a:avLst/>
          </a:prstGeom>
        </p:spPr>
        <p:txBody>
          <a:bodyPr lIns="0" tIns="0" rIns="0" bIns="0" rtlCol="0" anchor="t">
            <a:spAutoFit/>
          </a:bodyPr>
          <a:lstStyle/>
          <a:p>
            <a:pPr algn="ctr">
              <a:lnSpc>
                <a:spcPts val="6162"/>
              </a:lnSpc>
              <a:spcBef>
                <a:spcPct val="0"/>
              </a:spcBef>
            </a:pPr>
            <a:r>
              <a:rPr lang="en-US" sz="4401">
                <a:solidFill>
                  <a:srgbClr val="FFFFFF"/>
                </a:solidFill>
                <a:latin typeface="Times New Roman"/>
              </a:rPr>
              <a:t>High_Revenue</a:t>
            </a:r>
          </a:p>
        </p:txBody>
      </p:sp>
      <p:grpSp>
        <p:nvGrpSpPr>
          <p:cNvPr id="18" name="Group 18"/>
          <p:cNvGrpSpPr/>
          <p:nvPr/>
        </p:nvGrpSpPr>
        <p:grpSpPr>
          <a:xfrm>
            <a:off x="5623947" y="2447265"/>
            <a:ext cx="6281800" cy="4639798"/>
            <a:chOff x="0" y="0"/>
            <a:chExt cx="8375733" cy="6186398"/>
          </a:xfrm>
        </p:grpSpPr>
        <p:sp>
          <p:nvSpPr>
            <p:cNvPr id="19" name="TextBox 19"/>
            <p:cNvSpPr txBox="1"/>
            <p:nvPr/>
          </p:nvSpPr>
          <p:spPr>
            <a:xfrm>
              <a:off x="4625566" y="165317"/>
              <a:ext cx="1388880" cy="928709"/>
            </a:xfrm>
            <a:prstGeom prst="rect">
              <a:avLst/>
            </a:prstGeom>
          </p:spPr>
          <p:txBody>
            <a:bodyPr lIns="0" tIns="0" rIns="0" bIns="0" rtlCol="0" anchor="t">
              <a:spAutoFit/>
            </a:bodyPr>
            <a:lstStyle/>
            <a:p>
              <a:pPr algn="ctr">
                <a:lnSpc>
                  <a:spcPts val="2701"/>
                </a:lnSpc>
              </a:pPr>
              <a:r>
                <a:rPr lang="en-US" sz="1929">
                  <a:solidFill>
                    <a:srgbClr val="FFFFFF"/>
                  </a:solidFill>
                  <a:latin typeface="Times New Roman"/>
                </a:rPr>
                <a:t>Nalgonda</a:t>
              </a:r>
            </a:p>
            <a:p>
              <a:pPr algn="ctr">
                <a:lnSpc>
                  <a:spcPts val="2701"/>
                </a:lnSpc>
              </a:pPr>
              <a:r>
                <a:rPr lang="en-US" sz="1929">
                  <a:solidFill>
                    <a:srgbClr val="FFFFFF"/>
                  </a:solidFill>
                  <a:latin typeface="Times New Roman"/>
                </a:rPr>
                <a:t>15.1%</a:t>
              </a:r>
            </a:p>
          </p:txBody>
        </p:sp>
        <p:sp>
          <p:nvSpPr>
            <p:cNvPr id="20" name="TextBox 20"/>
            <p:cNvSpPr txBox="1"/>
            <p:nvPr/>
          </p:nvSpPr>
          <p:spPr>
            <a:xfrm>
              <a:off x="6755098" y="2155152"/>
              <a:ext cx="1620635" cy="928709"/>
            </a:xfrm>
            <a:prstGeom prst="rect">
              <a:avLst/>
            </a:prstGeom>
          </p:spPr>
          <p:txBody>
            <a:bodyPr lIns="0" tIns="0" rIns="0" bIns="0" rtlCol="0" anchor="t">
              <a:spAutoFit/>
            </a:bodyPr>
            <a:lstStyle/>
            <a:p>
              <a:pPr algn="ctr">
                <a:lnSpc>
                  <a:spcPts val="2701"/>
                </a:lnSpc>
              </a:pPr>
              <a:r>
                <a:rPr lang="en-US" sz="1929">
                  <a:solidFill>
                    <a:srgbClr val="FFFFFF"/>
                  </a:solidFill>
                  <a:latin typeface="Times New Roman"/>
                </a:rPr>
                <a:t>Nizamabad</a:t>
              </a:r>
            </a:p>
            <a:p>
              <a:pPr algn="ctr">
                <a:lnSpc>
                  <a:spcPts val="2701"/>
                </a:lnSpc>
              </a:pPr>
              <a:r>
                <a:rPr lang="en-US" sz="1929">
                  <a:solidFill>
                    <a:srgbClr val="FFFFFF"/>
                  </a:solidFill>
                  <a:latin typeface="Times New Roman"/>
                </a:rPr>
                <a:t>15%</a:t>
              </a:r>
            </a:p>
          </p:txBody>
        </p:sp>
        <p:sp>
          <p:nvSpPr>
            <p:cNvPr id="21" name="TextBox 21"/>
            <p:cNvSpPr txBox="1"/>
            <p:nvPr/>
          </p:nvSpPr>
          <p:spPr>
            <a:xfrm>
              <a:off x="6009763" y="4456140"/>
              <a:ext cx="1712073" cy="928709"/>
            </a:xfrm>
            <a:prstGeom prst="rect">
              <a:avLst/>
            </a:prstGeom>
          </p:spPr>
          <p:txBody>
            <a:bodyPr lIns="0" tIns="0" rIns="0" bIns="0" rtlCol="0" anchor="t">
              <a:spAutoFit/>
            </a:bodyPr>
            <a:lstStyle/>
            <a:p>
              <a:pPr algn="ctr">
                <a:lnSpc>
                  <a:spcPts val="2701"/>
                </a:lnSpc>
              </a:pPr>
              <a:r>
                <a:rPr lang="en-US" sz="1929">
                  <a:solidFill>
                    <a:srgbClr val="FFFFFF"/>
                  </a:solidFill>
                  <a:latin typeface="Times New Roman"/>
                </a:rPr>
                <a:t>Karimnagar</a:t>
              </a:r>
            </a:p>
            <a:p>
              <a:pPr algn="ctr">
                <a:lnSpc>
                  <a:spcPts val="2701"/>
                </a:lnSpc>
              </a:pPr>
              <a:r>
                <a:rPr lang="en-US" sz="1929">
                  <a:solidFill>
                    <a:srgbClr val="FFFFFF"/>
                  </a:solidFill>
                  <a:latin typeface="Times New Roman"/>
                </a:rPr>
                <a:t>14.6%</a:t>
              </a:r>
            </a:p>
          </p:txBody>
        </p:sp>
        <p:sp>
          <p:nvSpPr>
            <p:cNvPr id="22" name="TextBox 22"/>
            <p:cNvSpPr txBox="1"/>
            <p:nvPr/>
          </p:nvSpPr>
          <p:spPr>
            <a:xfrm>
              <a:off x="2955543" y="5257689"/>
              <a:ext cx="2168306" cy="928709"/>
            </a:xfrm>
            <a:prstGeom prst="rect">
              <a:avLst/>
            </a:prstGeom>
          </p:spPr>
          <p:txBody>
            <a:bodyPr lIns="0" tIns="0" rIns="0" bIns="0" rtlCol="0" anchor="t">
              <a:spAutoFit/>
            </a:bodyPr>
            <a:lstStyle/>
            <a:p>
              <a:pPr algn="ctr">
                <a:lnSpc>
                  <a:spcPts val="2701"/>
                </a:lnSpc>
              </a:pPr>
              <a:r>
                <a:rPr lang="en-US" sz="1929">
                  <a:solidFill>
                    <a:srgbClr val="FFFFFF"/>
                  </a:solidFill>
                  <a:latin typeface="Times New Roman"/>
                </a:rPr>
                <a:t>Mahabubnagar</a:t>
              </a:r>
            </a:p>
            <a:p>
              <a:pPr algn="ctr">
                <a:lnSpc>
                  <a:spcPts val="2701"/>
                </a:lnSpc>
              </a:pPr>
              <a:r>
                <a:rPr lang="en-US" sz="1929">
                  <a:solidFill>
                    <a:srgbClr val="FFFFFF"/>
                  </a:solidFill>
                  <a:latin typeface="Times New Roman"/>
                </a:rPr>
                <a:t>11.2%</a:t>
              </a:r>
            </a:p>
          </p:txBody>
        </p:sp>
        <p:sp>
          <p:nvSpPr>
            <p:cNvPr id="23" name="TextBox 23"/>
            <p:cNvSpPr txBox="1"/>
            <p:nvPr/>
          </p:nvSpPr>
          <p:spPr>
            <a:xfrm>
              <a:off x="1119519" y="4632550"/>
              <a:ext cx="1245818" cy="928709"/>
            </a:xfrm>
            <a:prstGeom prst="rect">
              <a:avLst/>
            </a:prstGeom>
          </p:spPr>
          <p:txBody>
            <a:bodyPr lIns="0" tIns="0" rIns="0" bIns="0" rtlCol="0" anchor="t">
              <a:spAutoFit/>
            </a:bodyPr>
            <a:lstStyle/>
            <a:p>
              <a:pPr algn="ctr">
                <a:lnSpc>
                  <a:spcPts val="2701"/>
                </a:lnSpc>
              </a:pPr>
              <a:r>
                <a:rPr lang="en-US" sz="1929">
                  <a:solidFill>
                    <a:srgbClr val="FFFFFF"/>
                  </a:solidFill>
                  <a:latin typeface="Times New Roman"/>
                </a:rPr>
                <a:t>Suryapet</a:t>
              </a:r>
            </a:p>
            <a:p>
              <a:pPr algn="ctr">
                <a:lnSpc>
                  <a:spcPts val="2701"/>
                </a:lnSpc>
              </a:pPr>
              <a:r>
                <a:rPr lang="en-US" sz="1929">
                  <a:solidFill>
                    <a:srgbClr val="FFFFFF"/>
                  </a:solidFill>
                  <a:latin typeface="Times New Roman"/>
                </a:rPr>
                <a:t>10.3%</a:t>
              </a:r>
            </a:p>
          </p:txBody>
        </p:sp>
        <p:sp>
          <p:nvSpPr>
            <p:cNvPr id="24" name="TextBox 24"/>
            <p:cNvSpPr txBox="1"/>
            <p:nvPr/>
          </p:nvSpPr>
          <p:spPr>
            <a:xfrm>
              <a:off x="909217" y="3244517"/>
              <a:ext cx="1150672" cy="928709"/>
            </a:xfrm>
            <a:prstGeom prst="rect">
              <a:avLst/>
            </a:prstGeom>
          </p:spPr>
          <p:txBody>
            <a:bodyPr lIns="0" tIns="0" rIns="0" bIns="0" rtlCol="0" anchor="t">
              <a:spAutoFit/>
            </a:bodyPr>
            <a:lstStyle/>
            <a:p>
              <a:pPr algn="ctr">
                <a:lnSpc>
                  <a:spcPts val="2701"/>
                </a:lnSpc>
              </a:pPr>
              <a:r>
                <a:rPr lang="en-US" sz="1929">
                  <a:solidFill>
                    <a:srgbClr val="FFFFFF"/>
                  </a:solidFill>
                  <a:latin typeface="Times New Roman"/>
                </a:rPr>
                <a:t>Siddipet</a:t>
              </a:r>
            </a:p>
            <a:p>
              <a:pPr algn="ctr">
                <a:lnSpc>
                  <a:spcPts val="2701"/>
                </a:lnSpc>
              </a:pPr>
              <a:r>
                <a:rPr lang="en-US" sz="1929">
                  <a:solidFill>
                    <a:srgbClr val="FFFFFF"/>
                  </a:solidFill>
                  <a:latin typeface="Times New Roman"/>
                </a:rPr>
                <a:t>9.4%</a:t>
              </a:r>
            </a:p>
          </p:txBody>
        </p:sp>
        <p:sp>
          <p:nvSpPr>
            <p:cNvPr id="25" name="TextBox 25"/>
            <p:cNvSpPr txBox="1"/>
            <p:nvPr/>
          </p:nvSpPr>
          <p:spPr>
            <a:xfrm>
              <a:off x="0" y="1923931"/>
              <a:ext cx="1474140" cy="928709"/>
            </a:xfrm>
            <a:prstGeom prst="rect">
              <a:avLst/>
            </a:prstGeom>
          </p:spPr>
          <p:txBody>
            <a:bodyPr lIns="0" tIns="0" rIns="0" bIns="0" rtlCol="0" anchor="t">
              <a:spAutoFit/>
            </a:bodyPr>
            <a:lstStyle/>
            <a:p>
              <a:pPr algn="ctr">
                <a:lnSpc>
                  <a:spcPts val="2701"/>
                </a:lnSpc>
              </a:pPr>
              <a:r>
                <a:rPr lang="en-US" sz="1929">
                  <a:solidFill>
                    <a:srgbClr val="FFFFFF"/>
                  </a:solidFill>
                  <a:latin typeface="Times New Roman"/>
                </a:rPr>
                <a:t>Peddapalli</a:t>
              </a:r>
            </a:p>
            <a:p>
              <a:pPr algn="ctr">
                <a:lnSpc>
                  <a:spcPts val="2701"/>
                </a:lnSpc>
              </a:pPr>
              <a:r>
                <a:rPr lang="en-US" sz="1929">
                  <a:solidFill>
                    <a:srgbClr val="FFFFFF"/>
                  </a:solidFill>
                  <a:latin typeface="Times New Roman"/>
                </a:rPr>
                <a:t>6.3%</a:t>
              </a:r>
            </a:p>
          </p:txBody>
        </p:sp>
        <p:sp>
          <p:nvSpPr>
            <p:cNvPr id="26" name="TextBox 26"/>
            <p:cNvSpPr txBox="1"/>
            <p:nvPr/>
          </p:nvSpPr>
          <p:spPr>
            <a:xfrm>
              <a:off x="1419670" y="975162"/>
              <a:ext cx="990861" cy="928709"/>
            </a:xfrm>
            <a:prstGeom prst="rect">
              <a:avLst/>
            </a:prstGeom>
          </p:spPr>
          <p:txBody>
            <a:bodyPr lIns="0" tIns="0" rIns="0" bIns="0" rtlCol="0" anchor="t">
              <a:spAutoFit/>
            </a:bodyPr>
            <a:lstStyle/>
            <a:p>
              <a:pPr algn="ctr">
                <a:lnSpc>
                  <a:spcPts val="2701"/>
                </a:lnSpc>
              </a:pPr>
              <a:r>
                <a:rPr lang="en-US" sz="1929">
                  <a:solidFill>
                    <a:srgbClr val="FFFFFF"/>
                  </a:solidFill>
                  <a:latin typeface="Times New Roman"/>
                </a:rPr>
                <a:t>Medak</a:t>
              </a:r>
            </a:p>
            <a:p>
              <a:pPr algn="ctr">
                <a:lnSpc>
                  <a:spcPts val="2701"/>
                </a:lnSpc>
              </a:pPr>
              <a:r>
                <a:rPr lang="en-US" sz="1929">
                  <a:solidFill>
                    <a:srgbClr val="FFFFFF"/>
                  </a:solidFill>
                  <a:latin typeface="Times New Roman"/>
                </a:rPr>
                <a:t>6.1%</a:t>
              </a:r>
            </a:p>
          </p:txBody>
        </p:sp>
        <p:sp>
          <p:nvSpPr>
            <p:cNvPr id="27" name="TextBox 27"/>
            <p:cNvSpPr txBox="1"/>
            <p:nvPr/>
          </p:nvSpPr>
          <p:spPr>
            <a:xfrm>
              <a:off x="3140449" y="-85725"/>
              <a:ext cx="919330" cy="928709"/>
            </a:xfrm>
            <a:prstGeom prst="rect">
              <a:avLst/>
            </a:prstGeom>
          </p:spPr>
          <p:txBody>
            <a:bodyPr lIns="0" tIns="0" rIns="0" bIns="0" rtlCol="0" anchor="t">
              <a:spAutoFit/>
            </a:bodyPr>
            <a:lstStyle/>
            <a:p>
              <a:pPr algn="ctr">
                <a:lnSpc>
                  <a:spcPts val="2701"/>
                </a:lnSpc>
              </a:pPr>
              <a:r>
                <a:rPr lang="en-US" sz="1929">
                  <a:solidFill>
                    <a:srgbClr val="FFFFFF"/>
                  </a:solidFill>
                  <a:latin typeface="Times New Roman"/>
                </a:rPr>
                <a:t>Jagtial</a:t>
              </a:r>
            </a:p>
            <a:p>
              <a:pPr algn="ctr">
                <a:lnSpc>
                  <a:spcPts val="2701"/>
                </a:lnSpc>
              </a:pPr>
              <a:r>
                <a:rPr lang="en-US" sz="1929">
                  <a:solidFill>
                    <a:srgbClr val="FFFFFF"/>
                  </a:solidFill>
                  <a:latin typeface="Times New Roman"/>
                </a:rPr>
                <a:t>5.8%</a:t>
              </a:r>
            </a:p>
          </p:txBody>
        </p:sp>
        <p:grpSp>
          <p:nvGrpSpPr>
            <p:cNvPr id="28" name="Group 28"/>
            <p:cNvGrpSpPr>
              <a:grpSpLocks noChangeAspect="1"/>
            </p:cNvGrpSpPr>
            <p:nvPr/>
          </p:nvGrpSpPr>
          <p:grpSpPr>
            <a:xfrm>
              <a:off x="2083415" y="1062584"/>
              <a:ext cx="4016516" cy="4016516"/>
              <a:chOff x="0" y="0"/>
              <a:chExt cx="2540000" cy="2540000"/>
            </a:xfrm>
          </p:grpSpPr>
          <p:sp>
            <p:nvSpPr>
              <p:cNvPr id="29" name="Freeform 29"/>
              <p:cNvSpPr/>
              <p:nvPr/>
            </p:nvSpPr>
            <p:spPr>
              <a:xfrm>
                <a:off x="1270000" y="0"/>
                <a:ext cx="1066375" cy="925129"/>
              </a:xfrm>
              <a:custGeom>
                <a:avLst/>
                <a:gdLst/>
                <a:ahLst/>
                <a:cxnLst/>
                <a:rect l="l" t="t" r="r" b="b"/>
                <a:pathLst>
                  <a:path w="1066375" h="925129">
                    <a:moveTo>
                      <a:pt x="0" y="0"/>
                    </a:moveTo>
                    <a:cubicBezTo>
                      <a:pt x="430876" y="0"/>
                      <a:pt x="832365" y="218466"/>
                      <a:pt x="1066375" y="580258"/>
                    </a:cubicBezTo>
                    <a:lnTo>
                      <a:pt x="533188" y="925129"/>
                    </a:lnTo>
                    <a:cubicBezTo>
                      <a:pt x="416182" y="744233"/>
                      <a:pt x="215438" y="635000"/>
                      <a:pt x="0" y="635000"/>
                    </a:cubicBezTo>
                    <a:close/>
                  </a:path>
                </a:pathLst>
              </a:custGeom>
              <a:solidFill>
                <a:srgbClr val="00CADC"/>
              </a:solidFill>
            </p:spPr>
          </p:sp>
          <p:sp>
            <p:nvSpPr>
              <p:cNvPr id="30" name="Freeform 30"/>
              <p:cNvSpPr/>
              <p:nvPr/>
            </p:nvSpPr>
            <p:spPr>
              <a:xfrm>
                <a:off x="1785285" y="527824"/>
                <a:ext cx="824145" cy="1201159"/>
              </a:xfrm>
              <a:custGeom>
                <a:avLst/>
                <a:gdLst/>
                <a:ahLst/>
                <a:cxnLst/>
                <a:rect l="l" t="t" r="r" b="b"/>
                <a:pathLst>
                  <a:path w="824145" h="1201159">
                    <a:moveTo>
                      <a:pt x="515285" y="0"/>
                    </a:moveTo>
                    <a:cubicBezTo>
                      <a:pt x="766357" y="348633"/>
                      <a:pt x="824145" y="800568"/>
                      <a:pt x="668875" y="1201159"/>
                    </a:cubicBezTo>
                    <a:lnTo>
                      <a:pt x="76795" y="971668"/>
                    </a:lnTo>
                    <a:cubicBezTo>
                      <a:pt x="154430" y="771372"/>
                      <a:pt x="125536" y="545404"/>
                      <a:pt x="0" y="371088"/>
                    </a:cubicBezTo>
                    <a:close/>
                  </a:path>
                </a:pathLst>
              </a:custGeom>
              <a:solidFill>
                <a:srgbClr val="49C3FB"/>
              </a:solidFill>
            </p:spPr>
          </p:sp>
          <p:sp>
            <p:nvSpPr>
              <p:cNvPr id="31" name="Freeform 31"/>
              <p:cNvSpPr/>
              <p:nvPr/>
            </p:nvSpPr>
            <p:spPr>
              <a:xfrm>
                <a:off x="1447435" y="1469613"/>
                <a:ext cx="1028184" cy="1019799"/>
              </a:xfrm>
              <a:custGeom>
                <a:avLst/>
                <a:gdLst/>
                <a:ahLst/>
                <a:cxnLst/>
                <a:rect l="l" t="t" r="r" b="b"/>
                <a:pathLst>
                  <a:path w="1028184" h="1019799">
                    <a:moveTo>
                      <a:pt x="1028185" y="199613"/>
                    </a:moveTo>
                    <a:cubicBezTo>
                      <a:pt x="896817" y="596329"/>
                      <a:pt x="578690" y="903027"/>
                      <a:pt x="177436" y="1019800"/>
                    </a:cubicBezTo>
                    <a:lnTo>
                      <a:pt x="0" y="410093"/>
                    </a:lnTo>
                    <a:cubicBezTo>
                      <a:pt x="200628" y="351707"/>
                      <a:pt x="359691" y="198358"/>
                      <a:pt x="425375" y="0"/>
                    </a:cubicBezTo>
                    <a:close/>
                  </a:path>
                </a:pathLst>
              </a:custGeom>
              <a:solidFill>
                <a:srgbClr val="65A6FA"/>
              </a:solidFill>
            </p:spPr>
          </p:sp>
          <p:sp>
            <p:nvSpPr>
              <p:cNvPr id="32" name="Freeform 32"/>
              <p:cNvSpPr/>
              <p:nvPr/>
            </p:nvSpPr>
            <p:spPr>
              <a:xfrm>
                <a:off x="750084" y="1849350"/>
                <a:ext cx="935288" cy="726593"/>
              </a:xfrm>
              <a:custGeom>
                <a:avLst/>
                <a:gdLst/>
                <a:ahLst/>
                <a:cxnLst/>
                <a:rect l="l" t="t" r="r" b="b"/>
                <a:pathLst>
                  <a:path w="935288" h="726593">
                    <a:moveTo>
                      <a:pt x="935288" y="620803"/>
                    </a:moveTo>
                    <a:cubicBezTo>
                      <a:pt x="629622" y="726593"/>
                      <a:pt x="295109" y="711768"/>
                      <a:pt x="0" y="579351"/>
                    </a:cubicBezTo>
                    <a:lnTo>
                      <a:pt x="259958" y="0"/>
                    </a:lnTo>
                    <a:cubicBezTo>
                      <a:pt x="407512" y="66209"/>
                      <a:pt x="574769" y="73622"/>
                      <a:pt x="727602" y="20726"/>
                    </a:cubicBezTo>
                    <a:close/>
                  </a:path>
                </a:pathLst>
              </a:custGeom>
              <a:solidFill>
                <a:srgbClr val="7E80E7"/>
              </a:solidFill>
            </p:spPr>
          </p:sp>
          <p:sp>
            <p:nvSpPr>
              <p:cNvPr id="33" name="Freeform 33"/>
              <p:cNvSpPr/>
              <p:nvPr/>
            </p:nvSpPr>
            <p:spPr>
              <a:xfrm>
                <a:off x="156583" y="1575452"/>
                <a:ext cx="882739" cy="877786"/>
              </a:xfrm>
              <a:custGeom>
                <a:avLst/>
                <a:gdLst/>
                <a:ahLst/>
                <a:cxnLst/>
                <a:rect l="l" t="t" r="r" b="b"/>
                <a:pathLst>
                  <a:path w="882739" h="877786">
                    <a:moveTo>
                      <a:pt x="652062" y="877786"/>
                    </a:moveTo>
                    <a:cubicBezTo>
                      <a:pt x="374261" y="769468"/>
                      <a:pt x="143428" y="566860"/>
                      <a:pt x="0" y="305451"/>
                    </a:cubicBezTo>
                    <a:lnTo>
                      <a:pt x="556708" y="0"/>
                    </a:lnTo>
                    <a:cubicBezTo>
                      <a:pt x="628423" y="130704"/>
                      <a:pt x="743839" y="232008"/>
                      <a:pt x="882739" y="286167"/>
                    </a:cubicBezTo>
                    <a:close/>
                  </a:path>
                </a:pathLst>
              </a:custGeom>
              <a:solidFill>
                <a:srgbClr val="9B57CC"/>
              </a:solidFill>
            </p:spPr>
          </p:sp>
          <p:sp>
            <p:nvSpPr>
              <p:cNvPr id="34" name="Freeform 34"/>
              <p:cNvSpPr/>
              <p:nvPr/>
            </p:nvSpPr>
            <p:spPr>
              <a:xfrm>
                <a:off x="-19671" y="1154711"/>
                <a:ext cx="748924" cy="781076"/>
              </a:xfrm>
              <a:custGeom>
                <a:avLst/>
                <a:gdLst/>
                <a:ahLst/>
                <a:cxnLst/>
                <a:rect l="l" t="t" r="r" b="b"/>
                <a:pathLst>
                  <a:path w="748924" h="781076">
                    <a:moveTo>
                      <a:pt x="208178" y="781076"/>
                    </a:moveTo>
                    <a:cubicBezTo>
                      <a:pt x="64297" y="547359"/>
                      <a:pt x="0" y="273322"/>
                      <a:pt x="24915" y="0"/>
                    </a:cubicBezTo>
                    <a:lnTo>
                      <a:pt x="657293" y="57645"/>
                    </a:lnTo>
                    <a:cubicBezTo>
                      <a:pt x="644836" y="194305"/>
                      <a:pt x="676984" y="331324"/>
                      <a:pt x="748924" y="448183"/>
                    </a:cubicBezTo>
                    <a:close/>
                  </a:path>
                </a:pathLst>
              </a:custGeom>
              <a:solidFill>
                <a:srgbClr val="BB109D"/>
              </a:solidFill>
            </p:spPr>
          </p:sp>
          <p:sp>
            <p:nvSpPr>
              <p:cNvPr id="35" name="Freeform 35"/>
              <p:cNvSpPr/>
              <p:nvPr/>
            </p:nvSpPr>
            <p:spPr>
              <a:xfrm>
                <a:off x="1062" y="674013"/>
                <a:ext cx="708202" cy="570021"/>
              </a:xfrm>
              <a:custGeom>
                <a:avLst/>
                <a:gdLst/>
                <a:ahLst/>
                <a:cxnLst/>
                <a:rect l="l" t="t" r="r" b="b"/>
                <a:pathLst>
                  <a:path w="708202" h="570021">
                    <a:moveTo>
                      <a:pt x="0" y="544054"/>
                    </a:moveTo>
                    <a:cubicBezTo>
                      <a:pt x="7781" y="353946"/>
                      <a:pt x="58177" y="168015"/>
                      <a:pt x="147466" y="0"/>
                    </a:cubicBezTo>
                    <a:lnTo>
                      <a:pt x="708202" y="297993"/>
                    </a:lnTo>
                    <a:cubicBezTo>
                      <a:pt x="663558" y="382001"/>
                      <a:pt x="638359" y="474966"/>
                      <a:pt x="634469" y="570021"/>
                    </a:cubicBezTo>
                    <a:close/>
                  </a:path>
                </a:pathLst>
              </a:custGeom>
              <a:solidFill>
                <a:srgbClr val="D0005F"/>
              </a:solidFill>
            </p:spPr>
          </p:sp>
          <p:sp>
            <p:nvSpPr>
              <p:cNvPr id="36" name="Freeform 36"/>
              <p:cNvSpPr/>
              <p:nvPr/>
            </p:nvSpPr>
            <p:spPr>
              <a:xfrm>
                <a:off x="120143" y="297325"/>
                <a:ext cx="741567" cy="703079"/>
              </a:xfrm>
              <a:custGeom>
                <a:avLst/>
                <a:gdLst/>
                <a:ahLst/>
                <a:cxnLst/>
                <a:rect l="l" t="t" r="r" b="b"/>
                <a:pathLst>
                  <a:path w="741567" h="703079">
                    <a:moveTo>
                      <a:pt x="0" y="433483"/>
                    </a:moveTo>
                    <a:cubicBezTo>
                      <a:pt x="78300" y="266504"/>
                      <a:pt x="192028" y="118581"/>
                      <a:pt x="333277" y="0"/>
                    </a:cubicBezTo>
                    <a:lnTo>
                      <a:pt x="741567" y="486337"/>
                    </a:lnTo>
                    <a:cubicBezTo>
                      <a:pt x="670942" y="545628"/>
                      <a:pt x="614078" y="619589"/>
                      <a:pt x="574928" y="703079"/>
                    </a:cubicBezTo>
                    <a:close/>
                  </a:path>
                </a:pathLst>
              </a:custGeom>
              <a:solidFill>
                <a:srgbClr val="DE4F45"/>
              </a:solidFill>
            </p:spPr>
          </p:sp>
          <p:sp>
            <p:nvSpPr>
              <p:cNvPr id="37" name="Freeform 37"/>
              <p:cNvSpPr/>
              <p:nvPr/>
            </p:nvSpPr>
            <p:spPr>
              <a:xfrm>
                <a:off x="405827" y="63241"/>
                <a:ext cx="666289" cy="741435"/>
              </a:xfrm>
              <a:custGeom>
                <a:avLst/>
                <a:gdLst/>
                <a:ahLst/>
                <a:cxnLst/>
                <a:rect l="l" t="t" r="r" b="b"/>
                <a:pathLst>
                  <a:path w="666289" h="741435">
                    <a:moveTo>
                      <a:pt x="0" y="276111"/>
                    </a:moveTo>
                    <a:cubicBezTo>
                      <a:pt x="134371" y="151338"/>
                      <a:pt x="294168" y="57143"/>
                      <a:pt x="468405" y="0"/>
                    </a:cubicBezTo>
                    <a:lnTo>
                      <a:pt x="666289" y="603380"/>
                    </a:lnTo>
                    <a:cubicBezTo>
                      <a:pt x="579170" y="631951"/>
                      <a:pt x="499272" y="679049"/>
                      <a:pt x="432086" y="741435"/>
                    </a:cubicBezTo>
                    <a:close/>
                  </a:path>
                </a:pathLst>
              </a:custGeom>
              <a:solidFill>
                <a:srgbClr val="F79150"/>
              </a:solidFill>
            </p:spPr>
          </p:sp>
          <p:sp>
            <p:nvSpPr>
              <p:cNvPr id="38" name="Freeform 38"/>
              <p:cNvSpPr/>
              <p:nvPr/>
            </p:nvSpPr>
            <p:spPr>
              <a:xfrm>
                <a:off x="814413" y="0"/>
                <a:ext cx="455523" cy="677265"/>
              </a:xfrm>
              <a:custGeom>
                <a:avLst/>
                <a:gdLst/>
                <a:ahLst/>
                <a:cxnLst/>
                <a:rect l="l" t="t" r="r" b="b"/>
                <a:pathLst>
                  <a:path w="455523" h="677265">
                    <a:moveTo>
                      <a:pt x="0" y="84529"/>
                    </a:moveTo>
                    <a:cubicBezTo>
                      <a:pt x="145354" y="28669"/>
                      <a:pt x="299742" y="16"/>
                      <a:pt x="455460" y="0"/>
                    </a:cubicBezTo>
                    <a:lnTo>
                      <a:pt x="455524" y="635000"/>
                    </a:lnTo>
                    <a:cubicBezTo>
                      <a:pt x="377664" y="635008"/>
                      <a:pt x="300471" y="649334"/>
                      <a:pt x="227794" y="677265"/>
                    </a:cubicBezTo>
                    <a:close/>
                  </a:path>
                </a:pathLst>
              </a:custGeom>
              <a:solidFill>
                <a:srgbClr val="FFCB76"/>
              </a:solidFill>
            </p:spPr>
          </p:sp>
        </p:grpSp>
      </p:grpSp>
      <p:sp>
        <p:nvSpPr>
          <p:cNvPr id="39" name="TextBox 39"/>
          <p:cNvSpPr txBox="1"/>
          <p:nvPr/>
        </p:nvSpPr>
        <p:spPr>
          <a:xfrm>
            <a:off x="6495819" y="7769017"/>
            <a:ext cx="4538056" cy="857812"/>
          </a:xfrm>
          <a:prstGeom prst="rect">
            <a:avLst/>
          </a:prstGeom>
        </p:spPr>
        <p:txBody>
          <a:bodyPr lIns="0" tIns="0" rIns="0" bIns="0" rtlCol="0" anchor="t">
            <a:spAutoFit/>
          </a:bodyPr>
          <a:lstStyle/>
          <a:p>
            <a:pPr algn="ctr">
              <a:lnSpc>
                <a:spcPts val="6267"/>
              </a:lnSpc>
              <a:spcBef>
                <a:spcPct val="0"/>
              </a:spcBef>
            </a:pPr>
            <a:r>
              <a:rPr lang="en-US" sz="4476">
                <a:solidFill>
                  <a:srgbClr val="FFFFFF"/>
                </a:solidFill>
                <a:latin typeface="Times New Roman Bold"/>
              </a:rPr>
              <a:t>Medium_Revenue</a:t>
            </a:r>
          </a:p>
        </p:txBody>
      </p:sp>
      <p:grpSp>
        <p:nvGrpSpPr>
          <p:cNvPr id="40" name="Group 40"/>
          <p:cNvGrpSpPr/>
          <p:nvPr/>
        </p:nvGrpSpPr>
        <p:grpSpPr>
          <a:xfrm>
            <a:off x="11654415" y="2630294"/>
            <a:ext cx="6633585" cy="4273742"/>
            <a:chOff x="0" y="0"/>
            <a:chExt cx="8844780" cy="5698323"/>
          </a:xfrm>
        </p:grpSpPr>
        <p:sp>
          <p:nvSpPr>
            <p:cNvPr id="41" name="TextBox 41"/>
            <p:cNvSpPr txBox="1"/>
            <p:nvPr/>
          </p:nvSpPr>
          <p:spPr>
            <a:xfrm>
              <a:off x="4902778" y="-66675"/>
              <a:ext cx="1616649" cy="776316"/>
            </a:xfrm>
            <a:prstGeom prst="rect">
              <a:avLst/>
            </a:prstGeom>
          </p:spPr>
          <p:txBody>
            <a:bodyPr lIns="0" tIns="0" rIns="0" bIns="0" rtlCol="0" anchor="t">
              <a:spAutoFit/>
            </a:bodyPr>
            <a:lstStyle/>
            <a:p>
              <a:pPr algn="ctr">
                <a:lnSpc>
                  <a:spcPts val="2279"/>
                </a:lnSpc>
              </a:pPr>
              <a:r>
                <a:rPr lang="en-US" sz="1628">
                  <a:solidFill>
                    <a:srgbClr val="FFFFFF"/>
                  </a:solidFill>
                  <a:latin typeface="Times New Roman Bold"/>
                </a:rPr>
                <a:t>Nagarkurnool</a:t>
              </a:r>
            </a:p>
            <a:p>
              <a:pPr algn="ctr">
                <a:lnSpc>
                  <a:spcPts val="2279"/>
                </a:lnSpc>
              </a:pPr>
              <a:r>
                <a:rPr lang="en-US" sz="1628">
                  <a:solidFill>
                    <a:srgbClr val="FFFFFF"/>
                  </a:solidFill>
                  <a:latin typeface="Times New Roman Bold"/>
                </a:rPr>
                <a:t>9.4%</a:t>
              </a:r>
            </a:p>
          </p:txBody>
        </p:sp>
        <p:sp>
          <p:nvSpPr>
            <p:cNvPr id="42" name="TextBox 42"/>
            <p:cNvSpPr txBox="1"/>
            <p:nvPr/>
          </p:nvSpPr>
          <p:spPr>
            <a:xfrm>
              <a:off x="6953082" y="767099"/>
              <a:ext cx="1220457" cy="776316"/>
            </a:xfrm>
            <a:prstGeom prst="rect">
              <a:avLst/>
            </a:prstGeom>
          </p:spPr>
          <p:txBody>
            <a:bodyPr lIns="0" tIns="0" rIns="0" bIns="0" rtlCol="0" anchor="t">
              <a:spAutoFit/>
            </a:bodyPr>
            <a:lstStyle/>
            <a:p>
              <a:pPr algn="ctr">
                <a:lnSpc>
                  <a:spcPts val="2279"/>
                </a:lnSpc>
              </a:pPr>
              <a:r>
                <a:rPr lang="en-US" sz="1628">
                  <a:solidFill>
                    <a:srgbClr val="FFFFFF"/>
                  </a:solidFill>
                  <a:latin typeface="Times New Roman Bold"/>
                </a:rPr>
                <a:t>Vikarabad</a:t>
              </a:r>
            </a:p>
            <a:p>
              <a:pPr algn="ctr">
                <a:lnSpc>
                  <a:spcPts val="2279"/>
                </a:lnSpc>
              </a:pPr>
              <a:r>
                <a:rPr lang="en-US" sz="1628">
                  <a:solidFill>
                    <a:srgbClr val="FFFFFF"/>
                  </a:solidFill>
                  <a:latin typeface="Times New Roman Bold"/>
                </a:rPr>
                <a:t>9.4%</a:t>
              </a:r>
            </a:p>
          </p:txBody>
        </p:sp>
        <p:sp>
          <p:nvSpPr>
            <p:cNvPr id="43" name="TextBox 43"/>
            <p:cNvSpPr txBox="1"/>
            <p:nvPr/>
          </p:nvSpPr>
          <p:spPr>
            <a:xfrm>
              <a:off x="7517907" y="2130923"/>
              <a:ext cx="1326874" cy="776316"/>
            </a:xfrm>
            <a:prstGeom prst="rect">
              <a:avLst/>
            </a:prstGeom>
          </p:spPr>
          <p:txBody>
            <a:bodyPr lIns="0" tIns="0" rIns="0" bIns="0" rtlCol="0" anchor="t">
              <a:spAutoFit/>
            </a:bodyPr>
            <a:lstStyle/>
            <a:p>
              <a:pPr algn="ctr">
                <a:lnSpc>
                  <a:spcPts val="2279"/>
                </a:lnSpc>
              </a:pPr>
              <a:r>
                <a:rPr lang="en-US" sz="1628">
                  <a:solidFill>
                    <a:srgbClr val="FFFFFF"/>
                  </a:solidFill>
                  <a:latin typeface="Times New Roman Bold"/>
                </a:rPr>
                <a:t>Kamareddy</a:t>
              </a:r>
            </a:p>
            <a:p>
              <a:pPr algn="ctr">
                <a:lnSpc>
                  <a:spcPts val="2279"/>
                </a:lnSpc>
              </a:pPr>
              <a:r>
                <a:rPr lang="en-US" sz="1628">
                  <a:solidFill>
                    <a:srgbClr val="FFFFFF"/>
                  </a:solidFill>
                  <a:latin typeface="Times New Roman Bold"/>
                </a:rPr>
                <a:t>9.2%</a:t>
              </a:r>
            </a:p>
          </p:txBody>
        </p:sp>
        <p:sp>
          <p:nvSpPr>
            <p:cNvPr id="44" name="TextBox 44"/>
            <p:cNvSpPr txBox="1"/>
            <p:nvPr/>
          </p:nvSpPr>
          <p:spPr>
            <a:xfrm>
              <a:off x="7296782" y="3462088"/>
              <a:ext cx="979215" cy="776316"/>
            </a:xfrm>
            <a:prstGeom prst="rect">
              <a:avLst/>
            </a:prstGeom>
          </p:spPr>
          <p:txBody>
            <a:bodyPr lIns="0" tIns="0" rIns="0" bIns="0" rtlCol="0" anchor="t">
              <a:spAutoFit/>
            </a:bodyPr>
            <a:lstStyle/>
            <a:p>
              <a:pPr algn="ctr">
                <a:lnSpc>
                  <a:spcPts val="2279"/>
                </a:lnSpc>
              </a:pPr>
              <a:r>
                <a:rPr lang="en-US" sz="1628">
                  <a:solidFill>
                    <a:srgbClr val="FFFFFF"/>
                  </a:solidFill>
                  <a:latin typeface="Times New Roman Bold"/>
                </a:rPr>
                <a:t>Jangoan</a:t>
              </a:r>
            </a:p>
            <a:p>
              <a:pPr algn="ctr">
                <a:lnSpc>
                  <a:spcPts val="2279"/>
                </a:lnSpc>
              </a:pPr>
              <a:r>
                <a:rPr lang="en-US" sz="1628">
                  <a:solidFill>
                    <a:srgbClr val="FFFFFF"/>
                  </a:solidFill>
                  <a:latin typeface="Times New Roman Bold"/>
                </a:rPr>
                <a:t>7.8%</a:t>
              </a:r>
            </a:p>
          </p:txBody>
        </p:sp>
        <p:sp>
          <p:nvSpPr>
            <p:cNvPr id="45" name="TextBox 45"/>
            <p:cNvSpPr txBox="1"/>
            <p:nvPr/>
          </p:nvSpPr>
          <p:spPr>
            <a:xfrm>
              <a:off x="6524601" y="4429329"/>
              <a:ext cx="1435784" cy="776316"/>
            </a:xfrm>
            <a:prstGeom prst="rect">
              <a:avLst/>
            </a:prstGeom>
          </p:spPr>
          <p:txBody>
            <a:bodyPr lIns="0" tIns="0" rIns="0" bIns="0" rtlCol="0" anchor="t">
              <a:spAutoFit/>
            </a:bodyPr>
            <a:lstStyle/>
            <a:p>
              <a:pPr algn="ctr">
                <a:lnSpc>
                  <a:spcPts val="2279"/>
                </a:lnSpc>
              </a:pPr>
              <a:r>
                <a:rPr lang="en-US" sz="1628">
                  <a:solidFill>
                    <a:srgbClr val="FFFFFF"/>
                  </a:solidFill>
                  <a:latin typeface="Times New Roman Bold"/>
                </a:rPr>
                <a:t>Wanaparthy</a:t>
              </a:r>
            </a:p>
            <a:p>
              <a:pPr algn="ctr">
                <a:lnSpc>
                  <a:spcPts val="2279"/>
                </a:lnSpc>
              </a:pPr>
              <a:r>
                <a:rPr lang="en-US" sz="1628">
                  <a:solidFill>
                    <a:srgbClr val="FFFFFF"/>
                  </a:solidFill>
                  <a:latin typeface="Times New Roman Bold"/>
                </a:rPr>
                <a:t>7.7%</a:t>
              </a:r>
            </a:p>
          </p:txBody>
        </p:sp>
        <p:sp>
          <p:nvSpPr>
            <p:cNvPr id="46" name="TextBox 46"/>
            <p:cNvSpPr txBox="1"/>
            <p:nvPr/>
          </p:nvSpPr>
          <p:spPr>
            <a:xfrm>
              <a:off x="4465996" y="4922007"/>
              <a:ext cx="1861096" cy="776316"/>
            </a:xfrm>
            <a:prstGeom prst="rect">
              <a:avLst/>
            </a:prstGeom>
          </p:spPr>
          <p:txBody>
            <a:bodyPr lIns="0" tIns="0" rIns="0" bIns="0" rtlCol="0" anchor="t">
              <a:spAutoFit/>
            </a:bodyPr>
            <a:lstStyle/>
            <a:p>
              <a:pPr algn="ctr">
                <a:lnSpc>
                  <a:spcPts val="2279"/>
                </a:lnSpc>
              </a:pPr>
              <a:r>
                <a:rPr lang="en-US" sz="1628">
                  <a:solidFill>
                    <a:srgbClr val="FFFFFF"/>
                  </a:solidFill>
                  <a:latin typeface="Times New Roman Bold"/>
                </a:rPr>
                <a:t>Rajanna Sircilla</a:t>
              </a:r>
            </a:p>
            <a:p>
              <a:pPr algn="ctr">
                <a:lnSpc>
                  <a:spcPts val="2279"/>
                </a:lnSpc>
              </a:pPr>
              <a:r>
                <a:rPr lang="en-US" sz="1628">
                  <a:solidFill>
                    <a:srgbClr val="FFFFFF"/>
                  </a:solidFill>
                  <a:latin typeface="Times New Roman Bold"/>
                </a:rPr>
                <a:t>7.7%</a:t>
              </a:r>
            </a:p>
          </p:txBody>
        </p:sp>
        <p:sp>
          <p:nvSpPr>
            <p:cNvPr id="47" name="TextBox 47"/>
            <p:cNvSpPr txBox="1"/>
            <p:nvPr/>
          </p:nvSpPr>
          <p:spPr>
            <a:xfrm>
              <a:off x="1499506" y="4211287"/>
              <a:ext cx="1651379" cy="776316"/>
            </a:xfrm>
            <a:prstGeom prst="rect">
              <a:avLst/>
            </a:prstGeom>
          </p:spPr>
          <p:txBody>
            <a:bodyPr lIns="0" tIns="0" rIns="0" bIns="0" rtlCol="0" anchor="t">
              <a:spAutoFit/>
            </a:bodyPr>
            <a:lstStyle/>
            <a:p>
              <a:pPr algn="ctr">
                <a:lnSpc>
                  <a:spcPts val="2279"/>
                </a:lnSpc>
              </a:pPr>
              <a:r>
                <a:rPr lang="en-US" sz="1628">
                  <a:solidFill>
                    <a:srgbClr val="FFFFFF"/>
                  </a:solidFill>
                  <a:latin typeface="Times New Roman Bold"/>
                </a:rPr>
                <a:t>Mahabubabad</a:t>
              </a:r>
            </a:p>
            <a:p>
              <a:pPr algn="ctr">
                <a:lnSpc>
                  <a:spcPts val="2279"/>
                </a:lnSpc>
              </a:pPr>
              <a:r>
                <a:rPr lang="en-US" sz="1628">
                  <a:solidFill>
                    <a:srgbClr val="FFFFFF"/>
                  </a:solidFill>
                  <a:latin typeface="Times New Roman Bold"/>
                </a:rPr>
                <a:t>7.4%</a:t>
              </a:r>
            </a:p>
          </p:txBody>
        </p:sp>
        <p:sp>
          <p:nvSpPr>
            <p:cNvPr id="48" name="TextBox 48"/>
            <p:cNvSpPr txBox="1"/>
            <p:nvPr/>
          </p:nvSpPr>
          <p:spPr>
            <a:xfrm>
              <a:off x="321810" y="3249600"/>
              <a:ext cx="2220064" cy="776316"/>
            </a:xfrm>
            <a:prstGeom prst="rect">
              <a:avLst/>
            </a:prstGeom>
          </p:spPr>
          <p:txBody>
            <a:bodyPr lIns="0" tIns="0" rIns="0" bIns="0" rtlCol="0" anchor="t">
              <a:spAutoFit/>
            </a:bodyPr>
            <a:lstStyle/>
            <a:p>
              <a:pPr algn="ctr">
                <a:lnSpc>
                  <a:spcPts val="2279"/>
                </a:lnSpc>
              </a:pPr>
              <a:r>
                <a:rPr lang="en-US" sz="1628">
                  <a:solidFill>
                    <a:srgbClr val="FFFFFF"/>
                  </a:solidFill>
                  <a:latin typeface="Times New Roman Bold"/>
                </a:rPr>
                <a:t>Jogulamba Gadwal</a:t>
              </a:r>
            </a:p>
            <a:p>
              <a:pPr algn="ctr">
                <a:lnSpc>
                  <a:spcPts val="2279"/>
                </a:lnSpc>
              </a:pPr>
              <a:r>
                <a:rPr lang="en-US" sz="1628">
                  <a:solidFill>
                    <a:srgbClr val="FFFFFF"/>
                  </a:solidFill>
                  <a:latin typeface="Times New Roman Bold"/>
                </a:rPr>
                <a:t>6.8%</a:t>
              </a:r>
            </a:p>
          </p:txBody>
        </p:sp>
        <p:sp>
          <p:nvSpPr>
            <p:cNvPr id="49" name="TextBox 49"/>
            <p:cNvSpPr txBox="1"/>
            <p:nvPr/>
          </p:nvSpPr>
          <p:spPr>
            <a:xfrm>
              <a:off x="1993375" y="2178475"/>
              <a:ext cx="818565" cy="776316"/>
            </a:xfrm>
            <a:prstGeom prst="rect">
              <a:avLst/>
            </a:prstGeom>
          </p:spPr>
          <p:txBody>
            <a:bodyPr lIns="0" tIns="0" rIns="0" bIns="0" rtlCol="0" anchor="t">
              <a:spAutoFit/>
            </a:bodyPr>
            <a:lstStyle/>
            <a:p>
              <a:pPr algn="ctr">
                <a:lnSpc>
                  <a:spcPts val="2279"/>
                </a:lnSpc>
              </a:pPr>
              <a:r>
                <a:rPr lang="en-US" sz="1628">
                  <a:solidFill>
                    <a:srgbClr val="FFFFFF"/>
                  </a:solidFill>
                  <a:latin typeface="Times New Roman Bold"/>
                </a:rPr>
                <a:t>Nirmal</a:t>
              </a:r>
            </a:p>
            <a:p>
              <a:pPr algn="ctr">
                <a:lnSpc>
                  <a:spcPts val="2279"/>
                </a:lnSpc>
              </a:pPr>
              <a:r>
                <a:rPr lang="en-US" sz="1628">
                  <a:solidFill>
                    <a:srgbClr val="FFFFFF"/>
                  </a:solidFill>
                  <a:latin typeface="Times New Roman Bold"/>
                </a:rPr>
                <a:t>6.7%</a:t>
              </a:r>
            </a:p>
          </p:txBody>
        </p:sp>
        <p:sp>
          <p:nvSpPr>
            <p:cNvPr id="50" name="TextBox 50"/>
            <p:cNvSpPr txBox="1"/>
            <p:nvPr/>
          </p:nvSpPr>
          <p:spPr>
            <a:xfrm>
              <a:off x="0" y="1213645"/>
              <a:ext cx="2679305" cy="776316"/>
            </a:xfrm>
            <a:prstGeom prst="rect">
              <a:avLst/>
            </a:prstGeom>
          </p:spPr>
          <p:txBody>
            <a:bodyPr lIns="0" tIns="0" rIns="0" bIns="0" rtlCol="0" anchor="t">
              <a:spAutoFit/>
            </a:bodyPr>
            <a:lstStyle/>
            <a:p>
              <a:pPr algn="ctr">
                <a:lnSpc>
                  <a:spcPts val="2279"/>
                </a:lnSpc>
              </a:pPr>
              <a:r>
                <a:rPr lang="en-US" sz="1628">
                  <a:solidFill>
                    <a:srgbClr val="FFFFFF"/>
                  </a:solidFill>
                  <a:latin typeface="Times New Roman Bold"/>
                </a:rPr>
                <a:t>Bhadradri Kothagudem</a:t>
              </a:r>
            </a:p>
            <a:p>
              <a:pPr algn="ctr">
                <a:lnSpc>
                  <a:spcPts val="2279"/>
                </a:lnSpc>
              </a:pPr>
              <a:r>
                <a:rPr lang="en-US" sz="1628">
                  <a:solidFill>
                    <a:srgbClr val="FFFFFF"/>
                  </a:solidFill>
                  <a:latin typeface="Times New Roman Bold"/>
                </a:rPr>
                <a:t>5.8%</a:t>
              </a:r>
            </a:p>
          </p:txBody>
        </p:sp>
        <p:sp>
          <p:nvSpPr>
            <p:cNvPr id="51" name="TextBox 51"/>
            <p:cNvSpPr txBox="1"/>
            <p:nvPr/>
          </p:nvSpPr>
          <p:spPr>
            <a:xfrm>
              <a:off x="3103959" y="108566"/>
              <a:ext cx="1358309" cy="776316"/>
            </a:xfrm>
            <a:prstGeom prst="rect">
              <a:avLst/>
            </a:prstGeom>
          </p:spPr>
          <p:txBody>
            <a:bodyPr lIns="0" tIns="0" rIns="0" bIns="0" rtlCol="0" anchor="t">
              <a:spAutoFit/>
            </a:bodyPr>
            <a:lstStyle/>
            <a:p>
              <a:pPr algn="ctr">
                <a:lnSpc>
                  <a:spcPts val="2279"/>
                </a:lnSpc>
              </a:pPr>
              <a:r>
                <a:rPr lang="en-US" sz="1628">
                  <a:solidFill>
                    <a:srgbClr val="FFFFFF"/>
                  </a:solidFill>
                  <a:latin typeface="Times New Roman Bold"/>
                </a:rPr>
                <a:t>Narayanpet</a:t>
              </a:r>
            </a:p>
            <a:p>
              <a:pPr algn="ctr">
                <a:lnSpc>
                  <a:spcPts val="2279"/>
                </a:lnSpc>
              </a:pPr>
              <a:r>
                <a:rPr lang="en-US" sz="1628">
                  <a:solidFill>
                    <a:srgbClr val="FFFFFF"/>
                  </a:solidFill>
                  <a:latin typeface="Times New Roman Bold"/>
                </a:rPr>
                <a:t>4.6%</a:t>
              </a:r>
            </a:p>
          </p:txBody>
        </p:sp>
        <p:grpSp>
          <p:nvGrpSpPr>
            <p:cNvPr id="52" name="Group 52"/>
            <p:cNvGrpSpPr>
              <a:grpSpLocks noChangeAspect="1"/>
            </p:cNvGrpSpPr>
            <p:nvPr/>
          </p:nvGrpSpPr>
          <p:grpSpPr>
            <a:xfrm>
              <a:off x="2972842" y="822243"/>
              <a:ext cx="3979263" cy="3979263"/>
              <a:chOff x="0" y="0"/>
              <a:chExt cx="2540000" cy="2540000"/>
            </a:xfrm>
          </p:grpSpPr>
          <p:sp>
            <p:nvSpPr>
              <p:cNvPr id="53" name="Freeform 53"/>
              <p:cNvSpPr/>
              <p:nvPr/>
            </p:nvSpPr>
            <p:spPr>
              <a:xfrm>
                <a:off x="1270000" y="0"/>
                <a:ext cx="759965" cy="761239"/>
              </a:xfrm>
              <a:custGeom>
                <a:avLst/>
                <a:gdLst/>
                <a:ahLst/>
                <a:cxnLst/>
                <a:rect l="l" t="t" r="r" b="b"/>
                <a:pathLst>
                  <a:path w="759965" h="761239">
                    <a:moveTo>
                      <a:pt x="0" y="0"/>
                    </a:moveTo>
                    <a:lnTo>
                      <a:pt x="0" y="0"/>
                    </a:lnTo>
                    <a:cubicBezTo>
                      <a:pt x="273921" y="0"/>
                      <a:pt x="540500" y="88564"/>
                      <a:pt x="759965" y="252477"/>
                    </a:cubicBezTo>
                    <a:lnTo>
                      <a:pt x="379983" y="761239"/>
                    </a:lnTo>
                    <a:cubicBezTo>
                      <a:pt x="270250" y="679282"/>
                      <a:pt x="136960" y="635000"/>
                      <a:pt x="0" y="635000"/>
                    </a:cubicBezTo>
                    <a:close/>
                  </a:path>
                </a:pathLst>
              </a:custGeom>
              <a:solidFill>
                <a:srgbClr val="00CADC"/>
              </a:solidFill>
            </p:spPr>
          </p:sp>
          <p:sp>
            <p:nvSpPr>
              <p:cNvPr id="54" name="Freeform 54"/>
              <p:cNvSpPr/>
              <p:nvPr/>
            </p:nvSpPr>
            <p:spPr>
              <a:xfrm>
                <a:off x="1624080" y="215766"/>
                <a:ext cx="843680" cy="843123"/>
              </a:xfrm>
              <a:custGeom>
                <a:avLst/>
                <a:gdLst/>
                <a:ahLst/>
                <a:cxnLst/>
                <a:rect l="l" t="t" r="r" b="b"/>
                <a:pathLst>
                  <a:path w="843680" h="843123">
                    <a:moveTo>
                      <a:pt x="354081" y="0"/>
                    </a:moveTo>
                    <a:cubicBezTo>
                      <a:pt x="581063" y="152471"/>
                      <a:pt x="752774" y="374129"/>
                      <a:pt x="843680" y="632013"/>
                    </a:cubicBezTo>
                    <a:lnTo>
                      <a:pt x="244800" y="843123"/>
                    </a:lnTo>
                    <a:cubicBezTo>
                      <a:pt x="199347" y="714181"/>
                      <a:pt x="113491" y="603353"/>
                      <a:pt x="0" y="527117"/>
                    </a:cubicBezTo>
                    <a:close/>
                  </a:path>
                </a:pathLst>
              </a:custGeom>
              <a:solidFill>
                <a:srgbClr val="49C3FB"/>
              </a:solidFill>
            </p:spPr>
          </p:sp>
          <p:sp>
            <p:nvSpPr>
              <p:cNvPr id="55" name="Freeform 55"/>
              <p:cNvSpPr/>
              <p:nvPr/>
            </p:nvSpPr>
            <p:spPr>
              <a:xfrm>
                <a:off x="1857580" y="788443"/>
                <a:ext cx="709614" cy="779169"/>
              </a:xfrm>
              <a:custGeom>
                <a:avLst/>
                <a:gdLst/>
                <a:ahLst/>
                <a:cxnLst/>
                <a:rect l="l" t="t" r="r" b="b"/>
                <a:pathLst>
                  <a:path w="709614" h="779169">
                    <a:moveTo>
                      <a:pt x="587581" y="0"/>
                    </a:moveTo>
                    <a:cubicBezTo>
                      <a:pt x="688803" y="247017"/>
                      <a:pt x="709614" y="519650"/>
                      <a:pt x="647056" y="779169"/>
                    </a:cubicBezTo>
                    <a:lnTo>
                      <a:pt x="29738" y="630363"/>
                    </a:lnTo>
                    <a:cubicBezTo>
                      <a:pt x="61017" y="500603"/>
                      <a:pt x="50612" y="364287"/>
                      <a:pt x="0" y="240779"/>
                    </a:cubicBezTo>
                    <a:close/>
                  </a:path>
                </a:pathLst>
              </a:custGeom>
              <a:solidFill>
                <a:srgbClr val="65A6FA"/>
              </a:solidFill>
            </p:spPr>
          </p:sp>
          <p:sp>
            <p:nvSpPr>
              <p:cNvPr id="56" name="Freeform 56"/>
              <p:cNvSpPr/>
              <p:nvPr/>
            </p:nvSpPr>
            <p:spPr>
              <a:xfrm>
                <a:off x="1745604" y="1387767"/>
                <a:ext cx="772364" cy="723722"/>
              </a:xfrm>
              <a:custGeom>
                <a:avLst/>
                <a:gdLst/>
                <a:ahLst/>
                <a:cxnLst/>
                <a:rect l="l" t="t" r="r" b="b"/>
                <a:pathLst>
                  <a:path w="772364" h="723722">
                    <a:moveTo>
                      <a:pt x="772364" y="117767"/>
                    </a:moveTo>
                    <a:cubicBezTo>
                      <a:pt x="729890" y="342815"/>
                      <a:pt x="627351" y="552189"/>
                      <a:pt x="475604" y="723722"/>
                    </a:cubicBezTo>
                    <a:lnTo>
                      <a:pt x="0" y="302978"/>
                    </a:lnTo>
                    <a:cubicBezTo>
                      <a:pt x="75873" y="217211"/>
                      <a:pt x="127143" y="112524"/>
                      <a:pt x="148380" y="0"/>
                    </a:cubicBezTo>
                    <a:close/>
                  </a:path>
                </a:pathLst>
              </a:custGeom>
              <a:solidFill>
                <a:srgbClr val="7E80E7"/>
              </a:solidFill>
            </p:spPr>
          </p:sp>
          <p:sp>
            <p:nvSpPr>
              <p:cNvPr id="57" name="Freeform 57"/>
              <p:cNvSpPr/>
              <p:nvPr/>
            </p:nvSpPr>
            <p:spPr>
              <a:xfrm>
                <a:off x="1494277" y="1666448"/>
                <a:ext cx="767799" cy="791701"/>
              </a:xfrm>
              <a:custGeom>
                <a:avLst/>
                <a:gdLst/>
                <a:ahLst/>
                <a:cxnLst/>
                <a:rect l="l" t="t" r="r" b="b"/>
                <a:pathLst>
                  <a:path w="767799" h="791701">
                    <a:moveTo>
                      <a:pt x="767799" y="396449"/>
                    </a:moveTo>
                    <a:cubicBezTo>
                      <a:pt x="625403" y="574615"/>
                      <a:pt x="437656" y="711146"/>
                      <a:pt x="224277" y="791702"/>
                    </a:cubicBezTo>
                    <a:lnTo>
                      <a:pt x="0" y="197627"/>
                    </a:lnTo>
                    <a:cubicBezTo>
                      <a:pt x="106689" y="157349"/>
                      <a:pt x="200563" y="89083"/>
                      <a:pt x="271761" y="0"/>
                    </a:cubicBezTo>
                    <a:close/>
                  </a:path>
                </a:pathLst>
              </a:custGeom>
              <a:solidFill>
                <a:srgbClr val="9B57CC"/>
              </a:solidFill>
            </p:spPr>
          </p:sp>
          <p:sp>
            <p:nvSpPr>
              <p:cNvPr id="58" name="Freeform 58"/>
              <p:cNvSpPr/>
              <p:nvPr/>
            </p:nvSpPr>
            <p:spPr>
              <a:xfrm>
                <a:off x="1116245" y="1852123"/>
                <a:ext cx="661132" cy="705981"/>
              </a:xfrm>
              <a:custGeom>
                <a:avLst/>
                <a:gdLst/>
                <a:ahLst/>
                <a:cxnLst/>
                <a:rect l="l" t="t" r="r" b="b"/>
                <a:pathLst>
                  <a:path w="661132" h="705981">
                    <a:moveTo>
                      <a:pt x="661131" y="582123"/>
                    </a:moveTo>
                    <a:cubicBezTo>
                      <a:pt x="453309" y="672692"/>
                      <a:pt x="225032" y="705981"/>
                      <a:pt x="0" y="678535"/>
                    </a:cubicBezTo>
                    <a:lnTo>
                      <a:pt x="76877" y="48206"/>
                    </a:lnTo>
                    <a:cubicBezTo>
                      <a:pt x="189393" y="61929"/>
                      <a:pt x="303532" y="45284"/>
                      <a:pt x="407443" y="0"/>
                    </a:cubicBezTo>
                    <a:close/>
                  </a:path>
                </a:pathLst>
              </a:custGeom>
              <a:solidFill>
                <a:srgbClr val="BB109D"/>
              </a:solidFill>
            </p:spPr>
          </p:sp>
          <p:sp>
            <p:nvSpPr>
              <p:cNvPr id="59" name="Freeform 59"/>
              <p:cNvSpPr/>
              <p:nvPr/>
            </p:nvSpPr>
            <p:spPr>
              <a:xfrm>
                <a:off x="552801" y="1794053"/>
                <a:ext cx="671921" cy="742715"/>
              </a:xfrm>
              <a:custGeom>
                <a:avLst/>
                <a:gdLst/>
                <a:ahLst/>
                <a:cxnLst/>
                <a:rect l="l" t="t" r="r" b="b"/>
                <a:pathLst>
                  <a:path w="671921" h="742715">
                    <a:moveTo>
                      <a:pt x="626643" y="742714"/>
                    </a:moveTo>
                    <a:cubicBezTo>
                      <a:pt x="402072" y="726661"/>
                      <a:pt x="185806" y="651197"/>
                      <a:pt x="0" y="524053"/>
                    </a:cubicBezTo>
                    <a:lnTo>
                      <a:pt x="358600" y="0"/>
                    </a:lnTo>
                    <a:cubicBezTo>
                      <a:pt x="451503" y="63572"/>
                      <a:pt x="559636" y="101304"/>
                      <a:pt x="671921" y="109331"/>
                    </a:cubicBezTo>
                    <a:close/>
                  </a:path>
                </a:pathLst>
              </a:custGeom>
              <a:solidFill>
                <a:srgbClr val="D0005F"/>
              </a:solidFill>
            </p:spPr>
          </p:sp>
          <p:sp>
            <p:nvSpPr>
              <p:cNvPr id="60" name="Freeform 60"/>
              <p:cNvSpPr/>
              <p:nvPr/>
            </p:nvSpPr>
            <p:spPr>
              <a:xfrm>
                <a:off x="158669" y="1577345"/>
                <a:ext cx="779371" cy="775296"/>
              </a:xfrm>
              <a:custGeom>
                <a:avLst/>
                <a:gdLst/>
                <a:ahLst/>
                <a:cxnLst/>
                <a:rect l="l" t="t" r="r" b="b"/>
                <a:pathLst>
                  <a:path w="779371" h="775296">
                    <a:moveTo>
                      <a:pt x="447412" y="775296"/>
                    </a:moveTo>
                    <a:cubicBezTo>
                      <a:pt x="260353" y="660584"/>
                      <a:pt x="106207" y="499361"/>
                      <a:pt x="0" y="307345"/>
                    </a:cubicBezTo>
                    <a:lnTo>
                      <a:pt x="555666" y="0"/>
                    </a:lnTo>
                    <a:cubicBezTo>
                      <a:pt x="608769" y="96008"/>
                      <a:pt x="685842" y="176619"/>
                      <a:pt x="779372" y="233975"/>
                    </a:cubicBezTo>
                    <a:close/>
                  </a:path>
                </a:pathLst>
              </a:custGeom>
              <a:solidFill>
                <a:srgbClr val="DE4F45"/>
              </a:solidFill>
            </p:spPr>
          </p:sp>
          <p:sp>
            <p:nvSpPr>
              <p:cNvPr id="61" name="Freeform 61"/>
              <p:cNvSpPr/>
              <p:nvPr/>
            </p:nvSpPr>
            <p:spPr>
              <a:xfrm>
                <a:off x="3758" y="1318814"/>
                <a:ext cx="726632" cy="620652"/>
              </a:xfrm>
              <a:custGeom>
                <a:avLst/>
                <a:gdLst/>
                <a:ahLst/>
                <a:cxnLst/>
                <a:rect l="l" t="t" r="r" b="b"/>
                <a:pathLst>
                  <a:path w="726632" h="620652">
                    <a:moveTo>
                      <a:pt x="187022" y="620652"/>
                    </a:moveTo>
                    <a:cubicBezTo>
                      <a:pt x="79779" y="447770"/>
                      <a:pt x="15639" y="251655"/>
                      <a:pt x="0" y="48814"/>
                    </a:cubicBezTo>
                    <a:lnTo>
                      <a:pt x="633121" y="0"/>
                    </a:lnTo>
                    <a:cubicBezTo>
                      <a:pt x="640941" y="101420"/>
                      <a:pt x="673011" y="199478"/>
                      <a:pt x="726632" y="285919"/>
                    </a:cubicBezTo>
                    <a:close/>
                  </a:path>
                </a:pathLst>
              </a:custGeom>
              <a:solidFill>
                <a:srgbClr val="F79150"/>
              </a:solidFill>
            </p:spPr>
          </p:sp>
          <p:sp>
            <p:nvSpPr>
              <p:cNvPr id="62" name="Freeform 62"/>
              <p:cNvSpPr/>
              <p:nvPr/>
            </p:nvSpPr>
            <p:spPr>
              <a:xfrm>
                <a:off x="-15037" y="843919"/>
                <a:ext cx="686841" cy="586873"/>
              </a:xfrm>
              <a:custGeom>
                <a:avLst/>
                <a:gdLst/>
                <a:ahLst/>
                <a:cxnLst/>
                <a:rect l="l" t="t" r="r" b="b"/>
                <a:pathLst>
                  <a:path w="686841" h="586873">
                    <a:moveTo>
                      <a:pt x="25257" y="586872"/>
                    </a:moveTo>
                    <a:cubicBezTo>
                      <a:pt x="0" y="388985"/>
                      <a:pt x="21715" y="187930"/>
                      <a:pt x="88645" y="0"/>
                    </a:cubicBezTo>
                    <a:lnTo>
                      <a:pt x="686841" y="213040"/>
                    </a:lnTo>
                    <a:cubicBezTo>
                      <a:pt x="653376" y="307006"/>
                      <a:pt x="642518" y="407533"/>
                      <a:pt x="655147" y="506477"/>
                    </a:cubicBezTo>
                    <a:close/>
                  </a:path>
                </a:pathLst>
              </a:custGeom>
              <a:solidFill>
                <a:srgbClr val="FFCB76"/>
              </a:solidFill>
            </p:spPr>
          </p:sp>
          <p:sp>
            <p:nvSpPr>
              <p:cNvPr id="63" name="Freeform 63"/>
              <p:cNvSpPr/>
              <p:nvPr/>
            </p:nvSpPr>
            <p:spPr>
              <a:xfrm>
                <a:off x="53808" y="442515"/>
                <a:ext cx="734485" cy="644607"/>
              </a:xfrm>
              <a:custGeom>
                <a:avLst/>
                <a:gdLst/>
                <a:ahLst/>
                <a:cxnLst/>
                <a:rect l="l" t="t" r="r" b="b"/>
                <a:pathLst>
                  <a:path w="734485" h="644607">
                    <a:moveTo>
                      <a:pt x="0" y="461731"/>
                    </a:moveTo>
                    <a:cubicBezTo>
                      <a:pt x="51087" y="291856"/>
                      <a:pt x="137196" y="134568"/>
                      <a:pt x="252777" y="0"/>
                    </a:cubicBezTo>
                    <a:lnTo>
                      <a:pt x="734484" y="413743"/>
                    </a:lnTo>
                    <a:cubicBezTo>
                      <a:pt x="676694" y="481026"/>
                      <a:pt x="633640" y="559671"/>
                      <a:pt x="608096" y="644608"/>
                    </a:cubicBezTo>
                    <a:close/>
                  </a:path>
                </a:pathLst>
              </a:custGeom>
              <a:solidFill>
                <a:srgbClr val="E6E879"/>
              </a:solidFill>
            </p:spPr>
          </p:sp>
          <p:sp>
            <p:nvSpPr>
              <p:cNvPr id="64" name="Freeform 64"/>
              <p:cNvSpPr/>
              <p:nvPr/>
            </p:nvSpPr>
            <p:spPr>
              <a:xfrm>
                <a:off x="266432" y="201695"/>
                <a:ext cx="660194" cy="679155"/>
              </a:xfrm>
              <a:custGeom>
                <a:avLst/>
                <a:gdLst/>
                <a:ahLst/>
                <a:cxnLst/>
                <a:rect l="l" t="t" r="r" b="b"/>
                <a:pathLst>
                  <a:path w="660194" h="679155">
                    <a:moveTo>
                      <a:pt x="0" y="290005"/>
                    </a:moveTo>
                    <a:cubicBezTo>
                      <a:pt x="88375" y="176051"/>
                      <a:pt x="195513" y="77980"/>
                      <a:pt x="316819" y="0"/>
                    </a:cubicBezTo>
                    <a:lnTo>
                      <a:pt x="660194" y="534152"/>
                    </a:lnTo>
                    <a:cubicBezTo>
                      <a:pt x="599541" y="573142"/>
                      <a:pt x="545972" y="622178"/>
                      <a:pt x="501784" y="679155"/>
                    </a:cubicBezTo>
                    <a:close/>
                  </a:path>
                </a:pathLst>
              </a:custGeom>
              <a:solidFill>
                <a:srgbClr val="98DF70"/>
              </a:solidFill>
            </p:spPr>
          </p:sp>
          <p:sp>
            <p:nvSpPr>
              <p:cNvPr id="65" name="Freeform 65"/>
              <p:cNvSpPr/>
              <p:nvPr/>
            </p:nvSpPr>
            <p:spPr>
              <a:xfrm>
                <a:off x="530716" y="50430"/>
                <a:ext cx="562120" cy="703247"/>
              </a:xfrm>
              <a:custGeom>
                <a:avLst/>
                <a:gdLst/>
                <a:ahLst/>
                <a:cxnLst/>
                <a:rect l="l" t="t" r="r" b="b"/>
                <a:pathLst>
                  <a:path w="562120" h="703247">
                    <a:moveTo>
                      <a:pt x="0" y="186923"/>
                    </a:moveTo>
                    <a:cubicBezTo>
                      <a:pt x="116822" y="103289"/>
                      <a:pt x="246988" y="40084"/>
                      <a:pt x="384956" y="0"/>
                    </a:cubicBezTo>
                    <a:lnTo>
                      <a:pt x="562120" y="609785"/>
                    </a:lnTo>
                    <a:cubicBezTo>
                      <a:pt x="493136" y="629827"/>
                      <a:pt x="428053" y="661430"/>
                      <a:pt x="369642" y="703247"/>
                    </a:cubicBezTo>
                    <a:close/>
                  </a:path>
                </a:pathLst>
              </a:custGeom>
              <a:solidFill>
                <a:srgbClr val="1AC46D"/>
              </a:solidFill>
            </p:spPr>
          </p:sp>
          <p:sp>
            <p:nvSpPr>
              <p:cNvPr id="66" name="Freeform 66"/>
              <p:cNvSpPr/>
              <p:nvPr/>
            </p:nvSpPr>
            <p:spPr>
              <a:xfrm>
                <a:off x="855161" y="976"/>
                <a:ext cx="389948" cy="668855"/>
              </a:xfrm>
              <a:custGeom>
                <a:avLst/>
                <a:gdLst/>
                <a:ahLst/>
                <a:cxnLst/>
                <a:rect l="l" t="t" r="r" b="b"/>
                <a:pathLst>
                  <a:path w="389948" h="668855">
                    <a:moveTo>
                      <a:pt x="0" y="68687"/>
                    </a:moveTo>
                    <a:cubicBezTo>
                      <a:pt x="117662" y="28023"/>
                      <a:pt x="240663" y="4880"/>
                      <a:pt x="365058" y="0"/>
                    </a:cubicBezTo>
                    <a:lnTo>
                      <a:pt x="389948" y="634512"/>
                    </a:lnTo>
                    <a:cubicBezTo>
                      <a:pt x="327751" y="636952"/>
                      <a:pt x="266250" y="648523"/>
                      <a:pt x="207420" y="668855"/>
                    </a:cubicBezTo>
                    <a:close/>
                  </a:path>
                </a:pathLst>
              </a:custGeom>
              <a:solidFill>
                <a:srgbClr val="00AA87"/>
              </a:solidFill>
            </p:spPr>
          </p:sp>
          <p:sp>
            <p:nvSpPr>
              <p:cNvPr id="67" name="Freeform 67"/>
              <p:cNvSpPr/>
              <p:nvPr/>
            </p:nvSpPr>
            <p:spPr>
              <a:xfrm>
                <a:off x="1156856" y="0"/>
                <a:ext cx="113081" cy="637525"/>
              </a:xfrm>
              <a:custGeom>
                <a:avLst/>
                <a:gdLst/>
                <a:ahLst/>
                <a:cxnLst/>
                <a:rect l="l" t="t" r="r" b="b"/>
                <a:pathLst>
                  <a:path w="113081" h="637525">
                    <a:moveTo>
                      <a:pt x="0" y="5050"/>
                    </a:moveTo>
                    <a:cubicBezTo>
                      <a:pt x="37579" y="1689"/>
                      <a:pt x="75288" y="4"/>
                      <a:pt x="113017" y="0"/>
                    </a:cubicBezTo>
                    <a:lnTo>
                      <a:pt x="113081" y="635000"/>
                    </a:lnTo>
                    <a:cubicBezTo>
                      <a:pt x="94216" y="635002"/>
                      <a:pt x="75361" y="635844"/>
                      <a:pt x="56572" y="637525"/>
                    </a:cubicBezTo>
                    <a:close/>
                  </a:path>
                </a:pathLst>
              </a:custGeom>
              <a:solidFill>
                <a:srgbClr val="279289"/>
              </a:solidFill>
            </p:spPr>
          </p:sp>
        </p:grpSp>
      </p:grpSp>
      <p:sp>
        <p:nvSpPr>
          <p:cNvPr id="68" name="TextBox 68"/>
          <p:cNvSpPr txBox="1"/>
          <p:nvPr/>
        </p:nvSpPr>
        <p:spPr>
          <a:xfrm>
            <a:off x="13622077" y="7786138"/>
            <a:ext cx="3408623" cy="840692"/>
          </a:xfrm>
          <a:prstGeom prst="rect">
            <a:avLst/>
          </a:prstGeom>
        </p:spPr>
        <p:txBody>
          <a:bodyPr lIns="0" tIns="0" rIns="0" bIns="0" rtlCol="0" anchor="t">
            <a:spAutoFit/>
          </a:bodyPr>
          <a:lstStyle/>
          <a:p>
            <a:pPr algn="ctr">
              <a:lnSpc>
                <a:spcPts val="6156"/>
              </a:lnSpc>
              <a:spcBef>
                <a:spcPct val="0"/>
              </a:spcBef>
            </a:pPr>
            <a:r>
              <a:rPr lang="en-US" sz="4397">
                <a:solidFill>
                  <a:srgbClr val="FFFFFF"/>
                </a:solidFill>
                <a:latin typeface="Times New Roman Bold"/>
              </a:rPr>
              <a:t>Low_Revenue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427988" y="1028700"/>
            <a:ext cx="8115300" cy="7927466"/>
            <a:chOff x="0" y="0"/>
            <a:chExt cx="4828540" cy="4716780"/>
          </a:xfrm>
        </p:grpSpPr>
        <p:sp>
          <p:nvSpPr>
            <p:cNvPr id="3" name="Freeform 3"/>
            <p:cNvSpPr/>
            <p:nvPr/>
          </p:nvSpPr>
          <p:spPr>
            <a:xfrm>
              <a:off x="0" y="-7620"/>
              <a:ext cx="4833620" cy="4726940"/>
            </a:xfrm>
            <a:custGeom>
              <a:avLst/>
              <a:gdLst/>
              <a:ahLst/>
              <a:cxnLst/>
              <a:rect l="l" t="t" r="r" b="b"/>
              <a:pathLst>
                <a:path w="4833620" h="4726940">
                  <a:moveTo>
                    <a:pt x="3416300" y="4662170"/>
                  </a:moveTo>
                  <a:cubicBezTo>
                    <a:pt x="3388360" y="4669790"/>
                    <a:pt x="3366770" y="4679950"/>
                    <a:pt x="3345180" y="4682490"/>
                  </a:cubicBezTo>
                  <a:cubicBezTo>
                    <a:pt x="3223260" y="4692650"/>
                    <a:pt x="3102610" y="4702810"/>
                    <a:pt x="2980690" y="4711700"/>
                  </a:cubicBezTo>
                  <a:cubicBezTo>
                    <a:pt x="2918460" y="4715510"/>
                    <a:pt x="2856230" y="4719320"/>
                    <a:pt x="2794000" y="4720590"/>
                  </a:cubicBezTo>
                  <a:cubicBezTo>
                    <a:pt x="2726690" y="4723130"/>
                    <a:pt x="2659380" y="4726940"/>
                    <a:pt x="2593340" y="4724400"/>
                  </a:cubicBezTo>
                  <a:cubicBezTo>
                    <a:pt x="2529840" y="4723130"/>
                    <a:pt x="2466340" y="4719320"/>
                    <a:pt x="2405380" y="4707890"/>
                  </a:cubicBezTo>
                  <a:cubicBezTo>
                    <a:pt x="2326640" y="4693920"/>
                    <a:pt x="2246630" y="4693920"/>
                    <a:pt x="2169160" y="4681220"/>
                  </a:cubicBezTo>
                  <a:cubicBezTo>
                    <a:pt x="1967230" y="4648200"/>
                    <a:pt x="1761490" y="4657090"/>
                    <a:pt x="1558290" y="4643120"/>
                  </a:cubicBezTo>
                  <a:cubicBezTo>
                    <a:pt x="1443990" y="4635500"/>
                    <a:pt x="1329690" y="4617720"/>
                    <a:pt x="1215390" y="4602480"/>
                  </a:cubicBezTo>
                  <a:cubicBezTo>
                    <a:pt x="1085850" y="4585970"/>
                    <a:pt x="956310" y="4566920"/>
                    <a:pt x="825500" y="4549140"/>
                  </a:cubicBezTo>
                  <a:cubicBezTo>
                    <a:pt x="730250" y="4536440"/>
                    <a:pt x="633730" y="4523740"/>
                    <a:pt x="538480" y="4511040"/>
                  </a:cubicBezTo>
                  <a:cubicBezTo>
                    <a:pt x="535940" y="4511040"/>
                    <a:pt x="533400" y="4509770"/>
                    <a:pt x="530860" y="4509770"/>
                  </a:cubicBezTo>
                  <a:cubicBezTo>
                    <a:pt x="450850" y="4475479"/>
                    <a:pt x="365760" y="4448810"/>
                    <a:pt x="292100" y="4404360"/>
                  </a:cubicBezTo>
                  <a:cubicBezTo>
                    <a:pt x="167640" y="4328160"/>
                    <a:pt x="114300" y="4206240"/>
                    <a:pt x="109220" y="4062730"/>
                  </a:cubicBezTo>
                  <a:cubicBezTo>
                    <a:pt x="107950" y="4013200"/>
                    <a:pt x="101600" y="3964940"/>
                    <a:pt x="101600" y="3915410"/>
                  </a:cubicBezTo>
                  <a:cubicBezTo>
                    <a:pt x="102870" y="3846830"/>
                    <a:pt x="107950" y="3779520"/>
                    <a:pt x="111760" y="3712210"/>
                  </a:cubicBezTo>
                  <a:cubicBezTo>
                    <a:pt x="121920" y="3511550"/>
                    <a:pt x="127000" y="3310890"/>
                    <a:pt x="111760" y="3110230"/>
                  </a:cubicBezTo>
                  <a:cubicBezTo>
                    <a:pt x="97790" y="2929890"/>
                    <a:pt x="85090" y="2750820"/>
                    <a:pt x="71120" y="2570480"/>
                  </a:cubicBezTo>
                  <a:cubicBezTo>
                    <a:pt x="62230" y="2454910"/>
                    <a:pt x="50800" y="2340610"/>
                    <a:pt x="43180" y="2225040"/>
                  </a:cubicBezTo>
                  <a:cubicBezTo>
                    <a:pt x="38100" y="2148840"/>
                    <a:pt x="39370" y="2071370"/>
                    <a:pt x="34290" y="1995170"/>
                  </a:cubicBezTo>
                  <a:cubicBezTo>
                    <a:pt x="31750" y="1951990"/>
                    <a:pt x="17780" y="1910080"/>
                    <a:pt x="16510" y="1866900"/>
                  </a:cubicBezTo>
                  <a:cubicBezTo>
                    <a:pt x="11430" y="1762760"/>
                    <a:pt x="10160" y="1657350"/>
                    <a:pt x="7620" y="1551940"/>
                  </a:cubicBezTo>
                  <a:cubicBezTo>
                    <a:pt x="6350" y="1511300"/>
                    <a:pt x="0" y="1470660"/>
                    <a:pt x="1270" y="1430020"/>
                  </a:cubicBezTo>
                  <a:cubicBezTo>
                    <a:pt x="2540" y="1366520"/>
                    <a:pt x="10160" y="1303020"/>
                    <a:pt x="11430" y="1239520"/>
                  </a:cubicBezTo>
                  <a:cubicBezTo>
                    <a:pt x="12700" y="1165860"/>
                    <a:pt x="5080" y="1092200"/>
                    <a:pt x="7620" y="1019810"/>
                  </a:cubicBezTo>
                  <a:cubicBezTo>
                    <a:pt x="7620" y="949960"/>
                    <a:pt x="16510" y="881380"/>
                    <a:pt x="25400" y="811530"/>
                  </a:cubicBezTo>
                  <a:cubicBezTo>
                    <a:pt x="27940" y="787400"/>
                    <a:pt x="45720" y="765810"/>
                    <a:pt x="50800" y="741680"/>
                  </a:cubicBezTo>
                  <a:cubicBezTo>
                    <a:pt x="72390" y="622300"/>
                    <a:pt x="95250" y="502920"/>
                    <a:pt x="151130" y="392430"/>
                  </a:cubicBezTo>
                  <a:cubicBezTo>
                    <a:pt x="163830" y="368300"/>
                    <a:pt x="184150" y="346710"/>
                    <a:pt x="203200" y="327660"/>
                  </a:cubicBezTo>
                  <a:cubicBezTo>
                    <a:pt x="209550" y="321310"/>
                    <a:pt x="224790" y="325120"/>
                    <a:pt x="228600" y="325120"/>
                  </a:cubicBezTo>
                  <a:cubicBezTo>
                    <a:pt x="237490" y="308610"/>
                    <a:pt x="242570" y="292100"/>
                    <a:pt x="252730" y="284480"/>
                  </a:cubicBezTo>
                  <a:cubicBezTo>
                    <a:pt x="307340" y="242570"/>
                    <a:pt x="364490" y="212090"/>
                    <a:pt x="435610" y="204470"/>
                  </a:cubicBezTo>
                  <a:cubicBezTo>
                    <a:pt x="488950" y="198120"/>
                    <a:pt x="541020" y="175260"/>
                    <a:pt x="594360" y="162560"/>
                  </a:cubicBezTo>
                  <a:cubicBezTo>
                    <a:pt x="659130" y="147320"/>
                    <a:pt x="723900" y="129540"/>
                    <a:pt x="791210" y="120650"/>
                  </a:cubicBezTo>
                  <a:cubicBezTo>
                    <a:pt x="852170" y="113030"/>
                    <a:pt x="910590" y="96520"/>
                    <a:pt x="972820" y="91440"/>
                  </a:cubicBezTo>
                  <a:cubicBezTo>
                    <a:pt x="1036320" y="86360"/>
                    <a:pt x="1099820" y="71120"/>
                    <a:pt x="1164590" y="66040"/>
                  </a:cubicBezTo>
                  <a:cubicBezTo>
                    <a:pt x="1339850" y="53340"/>
                    <a:pt x="1516380" y="44450"/>
                    <a:pt x="1691640" y="34290"/>
                  </a:cubicBezTo>
                  <a:cubicBezTo>
                    <a:pt x="1734820" y="31750"/>
                    <a:pt x="1778000" y="34290"/>
                    <a:pt x="1821180" y="35560"/>
                  </a:cubicBezTo>
                  <a:cubicBezTo>
                    <a:pt x="1842770" y="36830"/>
                    <a:pt x="1864360" y="41910"/>
                    <a:pt x="1887220" y="44450"/>
                  </a:cubicBezTo>
                  <a:cubicBezTo>
                    <a:pt x="1897380" y="45720"/>
                    <a:pt x="1907540" y="41910"/>
                    <a:pt x="1917700" y="41910"/>
                  </a:cubicBezTo>
                  <a:cubicBezTo>
                    <a:pt x="1948180" y="41910"/>
                    <a:pt x="1979930" y="41910"/>
                    <a:pt x="2010410" y="40640"/>
                  </a:cubicBezTo>
                  <a:cubicBezTo>
                    <a:pt x="2068830" y="38100"/>
                    <a:pt x="2128520" y="31750"/>
                    <a:pt x="2186940" y="31750"/>
                  </a:cubicBezTo>
                  <a:cubicBezTo>
                    <a:pt x="2244090" y="31750"/>
                    <a:pt x="2301240" y="35560"/>
                    <a:pt x="2358390" y="38100"/>
                  </a:cubicBezTo>
                  <a:lnTo>
                    <a:pt x="2404110" y="38100"/>
                  </a:lnTo>
                  <a:cubicBezTo>
                    <a:pt x="2473960" y="35560"/>
                    <a:pt x="2542540" y="35560"/>
                    <a:pt x="2612390" y="31750"/>
                  </a:cubicBezTo>
                  <a:cubicBezTo>
                    <a:pt x="2679700" y="27940"/>
                    <a:pt x="2745740" y="19050"/>
                    <a:pt x="2813050" y="15240"/>
                  </a:cubicBezTo>
                  <a:cubicBezTo>
                    <a:pt x="2844800" y="12700"/>
                    <a:pt x="2877820" y="12700"/>
                    <a:pt x="2909570" y="19050"/>
                  </a:cubicBezTo>
                  <a:cubicBezTo>
                    <a:pt x="2957830" y="27940"/>
                    <a:pt x="3003550" y="33020"/>
                    <a:pt x="3051810" y="19050"/>
                  </a:cubicBezTo>
                  <a:cubicBezTo>
                    <a:pt x="3069590" y="13970"/>
                    <a:pt x="3092450" y="22860"/>
                    <a:pt x="3112770" y="25400"/>
                  </a:cubicBezTo>
                  <a:cubicBezTo>
                    <a:pt x="3121660" y="26670"/>
                    <a:pt x="3131820" y="29210"/>
                    <a:pt x="3136900" y="25400"/>
                  </a:cubicBezTo>
                  <a:cubicBezTo>
                    <a:pt x="3171190" y="0"/>
                    <a:pt x="3202940" y="6350"/>
                    <a:pt x="3235960" y="27940"/>
                  </a:cubicBezTo>
                  <a:cubicBezTo>
                    <a:pt x="3239770" y="30480"/>
                    <a:pt x="3249930" y="24130"/>
                    <a:pt x="3257550" y="24130"/>
                  </a:cubicBezTo>
                  <a:cubicBezTo>
                    <a:pt x="3288030" y="24130"/>
                    <a:pt x="3318510" y="24130"/>
                    <a:pt x="3350260" y="25400"/>
                  </a:cubicBezTo>
                  <a:cubicBezTo>
                    <a:pt x="3373120" y="26670"/>
                    <a:pt x="3394710" y="34290"/>
                    <a:pt x="3417570" y="36830"/>
                  </a:cubicBezTo>
                  <a:cubicBezTo>
                    <a:pt x="3467100" y="43180"/>
                    <a:pt x="3517900" y="53340"/>
                    <a:pt x="3568700" y="53340"/>
                  </a:cubicBezTo>
                  <a:cubicBezTo>
                    <a:pt x="3663950" y="54610"/>
                    <a:pt x="3759200" y="58420"/>
                    <a:pt x="3853180" y="78740"/>
                  </a:cubicBezTo>
                  <a:cubicBezTo>
                    <a:pt x="3940809" y="97790"/>
                    <a:pt x="4030980" y="97790"/>
                    <a:pt x="4119880" y="113030"/>
                  </a:cubicBezTo>
                  <a:cubicBezTo>
                    <a:pt x="4173220" y="121920"/>
                    <a:pt x="4227830" y="138430"/>
                    <a:pt x="4273550" y="165100"/>
                  </a:cubicBezTo>
                  <a:cubicBezTo>
                    <a:pt x="4323080" y="193040"/>
                    <a:pt x="4361180" y="238760"/>
                    <a:pt x="4405630" y="276860"/>
                  </a:cubicBezTo>
                  <a:cubicBezTo>
                    <a:pt x="4422139" y="290830"/>
                    <a:pt x="4446270" y="300990"/>
                    <a:pt x="4457700" y="318770"/>
                  </a:cubicBezTo>
                  <a:cubicBezTo>
                    <a:pt x="4490720" y="367030"/>
                    <a:pt x="4519930" y="417830"/>
                    <a:pt x="4549140" y="468630"/>
                  </a:cubicBezTo>
                  <a:cubicBezTo>
                    <a:pt x="4570730" y="505460"/>
                    <a:pt x="4592320" y="543560"/>
                    <a:pt x="4608830" y="581660"/>
                  </a:cubicBezTo>
                  <a:cubicBezTo>
                    <a:pt x="4626610" y="626110"/>
                    <a:pt x="4640580" y="671830"/>
                    <a:pt x="4654550" y="718820"/>
                  </a:cubicBezTo>
                  <a:cubicBezTo>
                    <a:pt x="4676140" y="792480"/>
                    <a:pt x="4701540" y="866140"/>
                    <a:pt x="4715510" y="942340"/>
                  </a:cubicBezTo>
                  <a:cubicBezTo>
                    <a:pt x="4735830" y="1049020"/>
                    <a:pt x="4745990" y="1158240"/>
                    <a:pt x="4761230" y="1266190"/>
                  </a:cubicBezTo>
                  <a:cubicBezTo>
                    <a:pt x="4766310" y="1301750"/>
                    <a:pt x="4772660" y="1337310"/>
                    <a:pt x="4775200" y="1372870"/>
                  </a:cubicBezTo>
                  <a:cubicBezTo>
                    <a:pt x="4782820" y="1474470"/>
                    <a:pt x="4787900" y="1574800"/>
                    <a:pt x="4794250" y="1676400"/>
                  </a:cubicBezTo>
                  <a:cubicBezTo>
                    <a:pt x="4803140" y="1802130"/>
                    <a:pt x="4815840" y="1926590"/>
                    <a:pt x="4822190" y="2052320"/>
                  </a:cubicBezTo>
                  <a:cubicBezTo>
                    <a:pt x="4828540" y="2172970"/>
                    <a:pt x="4833620" y="2294890"/>
                    <a:pt x="4831080" y="2416810"/>
                  </a:cubicBezTo>
                  <a:cubicBezTo>
                    <a:pt x="4827270" y="2620010"/>
                    <a:pt x="4817110" y="2821940"/>
                    <a:pt x="4806950" y="3025140"/>
                  </a:cubicBezTo>
                  <a:cubicBezTo>
                    <a:pt x="4800600" y="3150870"/>
                    <a:pt x="4791710" y="3275330"/>
                    <a:pt x="4779010" y="3399790"/>
                  </a:cubicBezTo>
                  <a:cubicBezTo>
                    <a:pt x="4766310" y="3524250"/>
                    <a:pt x="4747260" y="3647440"/>
                    <a:pt x="4733290" y="3771900"/>
                  </a:cubicBezTo>
                  <a:cubicBezTo>
                    <a:pt x="4723130" y="3858260"/>
                    <a:pt x="4720590" y="3944620"/>
                    <a:pt x="4709160" y="4029710"/>
                  </a:cubicBezTo>
                  <a:cubicBezTo>
                    <a:pt x="4699000" y="4107180"/>
                    <a:pt x="4660900" y="4175760"/>
                    <a:pt x="4610100" y="4232910"/>
                  </a:cubicBezTo>
                  <a:cubicBezTo>
                    <a:pt x="4568191" y="4281170"/>
                    <a:pt x="4535170" y="4335780"/>
                    <a:pt x="4491991" y="4382770"/>
                  </a:cubicBezTo>
                  <a:cubicBezTo>
                    <a:pt x="4453891" y="4424679"/>
                    <a:pt x="4411981" y="4466590"/>
                    <a:pt x="4345941" y="4467860"/>
                  </a:cubicBezTo>
                  <a:cubicBezTo>
                    <a:pt x="4330700" y="4467860"/>
                    <a:pt x="4316731" y="4483100"/>
                    <a:pt x="4301491" y="4490720"/>
                  </a:cubicBezTo>
                  <a:cubicBezTo>
                    <a:pt x="4236720" y="4518660"/>
                    <a:pt x="4169411" y="4542790"/>
                    <a:pt x="4105911" y="4573270"/>
                  </a:cubicBezTo>
                  <a:cubicBezTo>
                    <a:pt x="3989070" y="4629150"/>
                    <a:pt x="3863341" y="4638040"/>
                    <a:pt x="3737611" y="4643120"/>
                  </a:cubicBezTo>
                  <a:cubicBezTo>
                    <a:pt x="3689351" y="4645660"/>
                    <a:pt x="3639820" y="4641850"/>
                    <a:pt x="3591561" y="4645660"/>
                  </a:cubicBezTo>
                  <a:cubicBezTo>
                    <a:pt x="3567431" y="4646930"/>
                    <a:pt x="3544570" y="4658360"/>
                    <a:pt x="3521711" y="4663440"/>
                  </a:cubicBezTo>
                  <a:cubicBezTo>
                    <a:pt x="3511551" y="4665980"/>
                    <a:pt x="3501391" y="4664710"/>
                    <a:pt x="3489961" y="4665980"/>
                  </a:cubicBezTo>
                  <a:cubicBezTo>
                    <a:pt x="3474720" y="4667250"/>
                    <a:pt x="3459481" y="4671060"/>
                    <a:pt x="3444241" y="4669790"/>
                  </a:cubicBezTo>
                  <a:cubicBezTo>
                    <a:pt x="3429000" y="4667250"/>
                    <a:pt x="3418841" y="4662170"/>
                    <a:pt x="3416300" y="4662170"/>
                  </a:cubicBezTo>
                  <a:close/>
                </a:path>
              </a:pathLst>
            </a:custGeom>
            <a:blipFill>
              <a:blip r:embed="rId2"/>
              <a:stretch>
                <a:fillRect l="-15089" r="-15089"/>
              </a:stretch>
            </a:blipFill>
          </p:spPr>
        </p:sp>
      </p:grpSp>
      <p:sp>
        <p:nvSpPr>
          <p:cNvPr id="4" name="TextBox 4"/>
          <p:cNvSpPr txBox="1"/>
          <p:nvPr/>
        </p:nvSpPr>
        <p:spPr>
          <a:xfrm>
            <a:off x="8853950" y="300003"/>
            <a:ext cx="9724100" cy="1209743"/>
          </a:xfrm>
          <a:prstGeom prst="rect">
            <a:avLst/>
          </a:prstGeom>
        </p:spPr>
        <p:txBody>
          <a:bodyPr lIns="0" tIns="0" rIns="0" bIns="0" rtlCol="0" anchor="t">
            <a:spAutoFit/>
          </a:bodyPr>
          <a:lstStyle/>
          <a:p>
            <a:pPr algn="ctr">
              <a:lnSpc>
                <a:spcPts val="8919"/>
              </a:lnSpc>
              <a:spcBef>
                <a:spcPct val="0"/>
              </a:spcBef>
            </a:pPr>
            <a:r>
              <a:rPr lang="en-US" sz="6371">
                <a:solidFill>
                  <a:srgbClr val="FFFFFF"/>
                </a:solidFill>
                <a:latin typeface="Times New Roman Bold"/>
              </a:rPr>
              <a:t>Suggestions</a:t>
            </a:r>
          </a:p>
        </p:txBody>
      </p:sp>
      <p:sp>
        <p:nvSpPr>
          <p:cNvPr id="5" name="TextBox 5"/>
          <p:cNvSpPr txBox="1"/>
          <p:nvPr/>
        </p:nvSpPr>
        <p:spPr>
          <a:xfrm>
            <a:off x="8543288" y="3573395"/>
            <a:ext cx="9316311" cy="2714251"/>
          </a:xfrm>
          <a:prstGeom prst="rect">
            <a:avLst/>
          </a:prstGeom>
        </p:spPr>
        <p:txBody>
          <a:bodyPr lIns="0" tIns="0" rIns="0" bIns="0" rtlCol="0" anchor="t">
            <a:spAutoFit/>
          </a:bodyPr>
          <a:lstStyle/>
          <a:p>
            <a:pPr marL="648576" lvl="1" indent="-324288" algn="ctr">
              <a:lnSpc>
                <a:spcPts val="4205"/>
              </a:lnSpc>
              <a:buFont typeface="Arial"/>
              <a:buChar char="•"/>
            </a:pPr>
            <a:r>
              <a:rPr lang="en-US" sz="3004">
                <a:solidFill>
                  <a:srgbClr val="FFFFFF"/>
                </a:solidFill>
                <a:latin typeface="Times New Roman Bold"/>
              </a:rPr>
              <a:t>Online Education and Awareness Campaigns</a:t>
            </a:r>
          </a:p>
          <a:p>
            <a:pPr marL="648576" lvl="1" indent="-324288" algn="ctr">
              <a:lnSpc>
                <a:spcPts val="4205"/>
              </a:lnSpc>
              <a:buFont typeface="Arial"/>
              <a:buChar char="•"/>
            </a:pPr>
            <a:r>
              <a:rPr lang="en-US" sz="3004">
                <a:solidFill>
                  <a:srgbClr val="FFFFFF"/>
                </a:solidFill>
                <a:latin typeface="Times New Roman Bold"/>
              </a:rPr>
              <a:t>Mobile-Friendly Platforms</a:t>
            </a:r>
          </a:p>
          <a:p>
            <a:pPr marL="648576" lvl="1" indent="-324288" algn="ctr">
              <a:lnSpc>
                <a:spcPts val="4205"/>
              </a:lnSpc>
              <a:buFont typeface="Arial"/>
              <a:buChar char="•"/>
            </a:pPr>
            <a:r>
              <a:rPr lang="en-US" sz="3004">
                <a:solidFill>
                  <a:srgbClr val="FFFFFF"/>
                </a:solidFill>
                <a:latin typeface="Times New Roman Bold"/>
              </a:rPr>
              <a:t>Digital Payment Options</a:t>
            </a:r>
          </a:p>
          <a:p>
            <a:pPr marL="648576" lvl="1" indent="-324288" algn="ctr">
              <a:lnSpc>
                <a:spcPts val="4205"/>
              </a:lnSpc>
              <a:buFont typeface="Arial"/>
              <a:buChar char="•"/>
            </a:pPr>
            <a:r>
              <a:rPr lang="en-US" sz="3004">
                <a:solidFill>
                  <a:srgbClr val="FFFFFF"/>
                </a:solidFill>
                <a:latin typeface="Times New Roman Bold"/>
              </a:rPr>
              <a:t>Streamlined Processes</a:t>
            </a:r>
          </a:p>
          <a:p>
            <a:pPr marL="648576" lvl="1" indent="-324288" algn="ctr">
              <a:lnSpc>
                <a:spcPts val="4205"/>
              </a:lnSpc>
              <a:buFont typeface="Arial"/>
              <a:buChar char="•"/>
            </a:pPr>
            <a:r>
              <a:rPr lang="en-US" sz="3004">
                <a:solidFill>
                  <a:srgbClr val="FFFFFF"/>
                </a:solidFill>
                <a:latin typeface="Times New Roman Bold"/>
              </a:rPr>
              <a:t>Transparency and Accountability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l="458" r="1796" b="4379"/>
          <a:stretch>
            <a:fillRect/>
          </a:stretch>
        </p:blipFill>
        <p:spPr>
          <a:xfrm>
            <a:off x="0" y="0"/>
            <a:ext cx="18288000" cy="10287000"/>
          </a:xfrm>
          <a:prstGeom prst="rect">
            <a:avLst/>
          </a:prstGeom>
        </p:spPr>
      </p:pic>
      <p:sp>
        <p:nvSpPr>
          <p:cNvPr id="3" name="TextBox 3"/>
          <p:cNvSpPr txBox="1"/>
          <p:nvPr/>
        </p:nvSpPr>
        <p:spPr>
          <a:xfrm>
            <a:off x="3413652" y="2581026"/>
            <a:ext cx="11308295" cy="2143427"/>
          </a:xfrm>
          <a:prstGeom prst="rect">
            <a:avLst/>
          </a:prstGeom>
        </p:spPr>
        <p:txBody>
          <a:bodyPr lIns="0" tIns="0" rIns="0" bIns="0" rtlCol="0" anchor="t">
            <a:spAutoFit/>
          </a:bodyPr>
          <a:lstStyle/>
          <a:p>
            <a:pPr algn="ctr">
              <a:lnSpc>
                <a:spcPts val="15728"/>
              </a:lnSpc>
              <a:spcBef>
                <a:spcPct val="0"/>
              </a:spcBef>
            </a:pPr>
            <a:r>
              <a:rPr lang="en-US" sz="11234">
                <a:solidFill>
                  <a:srgbClr val="FFFFFF"/>
                </a:solidFill>
                <a:latin typeface="Times New Roman Bold"/>
              </a:rPr>
              <a:t>Transportation</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extBox 2"/>
          <p:cNvSpPr txBox="1"/>
          <p:nvPr/>
        </p:nvSpPr>
        <p:spPr>
          <a:xfrm>
            <a:off x="5863907" y="819150"/>
            <a:ext cx="6560186" cy="1041294"/>
          </a:xfrm>
          <a:prstGeom prst="rect">
            <a:avLst/>
          </a:prstGeom>
        </p:spPr>
        <p:txBody>
          <a:bodyPr lIns="0" tIns="0" rIns="0" bIns="0" rtlCol="0" anchor="t">
            <a:spAutoFit/>
          </a:bodyPr>
          <a:lstStyle/>
          <a:p>
            <a:pPr algn="ctr">
              <a:lnSpc>
                <a:spcPts val="7699"/>
              </a:lnSpc>
              <a:spcBef>
                <a:spcPct val="0"/>
              </a:spcBef>
            </a:pPr>
            <a:r>
              <a:rPr lang="en-US" sz="5499">
                <a:solidFill>
                  <a:srgbClr val="FFFFFF"/>
                </a:solidFill>
                <a:latin typeface="Times New Roman Bold"/>
              </a:rPr>
              <a:t>Transportation </a:t>
            </a:r>
          </a:p>
        </p:txBody>
      </p:sp>
      <p:sp>
        <p:nvSpPr>
          <p:cNvPr id="3" name="TextBox 3"/>
          <p:cNvSpPr txBox="1"/>
          <p:nvPr/>
        </p:nvSpPr>
        <p:spPr>
          <a:xfrm>
            <a:off x="246390" y="2023021"/>
            <a:ext cx="8656326" cy="7235279"/>
          </a:xfrm>
          <a:prstGeom prst="rect">
            <a:avLst/>
          </a:prstGeom>
        </p:spPr>
        <p:txBody>
          <a:bodyPr lIns="0" tIns="0" rIns="0" bIns="0" rtlCol="0" anchor="t">
            <a:spAutoFit/>
          </a:bodyPr>
          <a:lstStyle/>
          <a:p>
            <a:pPr marL="626182" lvl="1" indent="-313091" algn="ctr">
              <a:lnSpc>
                <a:spcPts val="4060"/>
              </a:lnSpc>
              <a:buFont typeface="Arial"/>
              <a:buChar char="•"/>
            </a:pPr>
            <a:r>
              <a:rPr lang="en-US" sz="2900">
                <a:solidFill>
                  <a:srgbClr val="FFFFFF"/>
                </a:solidFill>
                <a:latin typeface="Times New Roman Bold"/>
              </a:rPr>
              <a:t>Telangana boasts an extensive road network, with well-maintained national and state highways that connect its cities and towns. The state's strategic location in the heart of India ensures that it serves as a critical transit corridor for goods and people traveling to various parts of the country. </a:t>
            </a:r>
          </a:p>
          <a:p>
            <a:pPr marL="626182" lvl="1" indent="-313091" algn="ctr">
              <a:lnSpc>
                <a:spcPts val="4060"/>
              </a:lnSpc>
              <a:buFont typeface="Arial"/>
              <a:buChar char="•"/>
            </a:pPr>
            <a:r>
              <a:rPr lang="en-US" sz="2900">
                <a:solidFill>
                  <a:srgbClr val="FFFFFF"/>
                </a:solidFill>
                <a:latin typeface="Times New Roman Bold"/>
              </a:rPr>
              <a:t>Telangana State Road Transport Corporation (TSRTC) operates a vast fleet of buses, connecting not only Hyderabad but also other major cities and remote areas of the state.</a:t>
            </a:r>
          </a:p>
          <a:p>
            <a:pPr marL="626182" lvl="1" indent="-313091" algn="ctr">
              <a:lnSpc>
                <a:spcPts val="4060"/>
              </a:lnSpc>
              <a:buFont typeface="Arial"/>
              <a:buChar char="•"/>
            </a:pPr>
            <a:r>
              <a:rPr lang="en-US" sz="2900">
                <a:solidFill>
                  <a:srgbClr val="FFFFFF"/>
                </a:solidFill>
                <a:latin typeface="Times New Roman Bold"/>
              </a:rPr>
              <a:t>Telangana has an extensive railway network that connects it to major cities across India. Hyderabad serves as a significant railway hub, and several important railway lines pass through the state. </a:t>
            </a:r>
          </a:p>
        </p:txBody>
      </p:sp>
      <p:sp>
        <p:nvSpPr>
          <p:cNvPr id="4" name="Freeform 4"/>
          <p:cNvSpPr/>
          <p:nvPr/>
        </p:nvSpPr>
        <p:spPr>
          <a:xfrm>
            <a:off x="10333865" y="2404971"/>
            <a:ext cx="6925435" cy="6585679"/>
          </a:xfrm>
          <a:custGeom>
            <a:avLst/>
            <a:gdLst/>
            <a:ahLst/>
            <a:cxnLst/>
            <a:rect l="l" t="t" r="r" b="b"/>
            <a:pathLst>
              <a:path w="6925435" h="6585679">
                <a:moveTo>
                  <a:pt x="0" y="0"/>
                </a:moveTo>
                <a:lnTo>
                  <a:pt x="6925435" y="0"/>
                </a:lnTo>
                <a:lnTo>
                  <a:pt x="6925435" y="6585679"/>
                </a:lnTo>
                <a:lnTo>
                  <a:pt x="0" y="6585679"/>
                </a:lnTo>
                <a:lnTo>
                  <a:pt x="0" y="0"/>
                </a:lnTo>
                <a:close/>
              </a:path>
            </a:pathLst>
          </a:custGeom>
          <a:blipFill>
            <a:blip r:embed="rId2"/>
            <a:stretch>
              <a:fillRect r="-4401"/>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9144000" y="3088146"/>
            <a:ext cx="8014081" cy="3136054"/>
            <a:chOff x="0" y="0"/>
            <a:chExt cx="10685441" cy="4181405"/>
          </a:xfrm>
        </p:grpSpPr>
        <p:sp>
          <p:nvSpPr>
            <p:cNvPr id="3" name="TextBox 3"/>
            <p:cNvSpPr txBox="1"/>
            <p:nvPr/>
          </p:nvSpPr>
          <p:spPr>
            <a:xfrm rot="-2700000">
              <a:off x="1064856" y="3402277"/>
              <a:ext cx="458853"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Jan</a:t>
              </a:r>
            </a:p>
          </p:txBody>
        </p:sp>
        <p:sp>
          <p:nvSpPr>
            <p:cNvPr id="4" name="TextBox 4"/>
            <p:cNvSpPr txBox="1"/>
            <p:nvPr/>
          </p:nvSpPr>
          <p:spPr>
            <a:xfrm rot="-2700000">
              <a:off x="1878573" y="3401210"/>
              <a:ext cx="455835"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Feb</a:t>
              </a:r>
            </a:p>
          </p:txBody>
        </p:sp>
        <p:sp>
          <p:nvSpPr>
            <p:cNvPr id="5" name="TextBox 5"/>
            <p:cNvSpPr txBox="1"/>
            <p:nvPr/>
          </p:nvSpPr>
          <p:spPr>
            <a:xfrm rot="-2700000">
              <a:off x="2368954" y="3534073"/>
              <a:ext cx="831630"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March</a:t>
              </a:r>
            </a:p>
          </p:txBody>
        </p:sp>
        <p:sp>
          <p:nvSpPr>
            <p:cNvPr id="6" name="TextBox 6"/>
            <p:cNvSpPr txBox="1"/>
            <p:nvPr/>
          </p:nvSpPr>
          <p:spPr>
            <a:xfrm rot="-2700000">
              <a:off x="3348428" y="3464348"/>
              <a:ext cx="634416"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April</a:t>
              </a:r>
            </a:p>
          </p:txBody>
        </p:sp>
        <p:sp>
          <p:nvSpPr>
            <p:cNvPr id="7" name="TextBox 7"/>
            <p:cNvSpPr txBox="1"/>
            <p:nvPr/>
          </p:nvSpPr>
          <p:spPr>
            <a:xfrm rot="-2700000">
              <a:off x="4198880" y="3448065"/>
              <a:ext cx="588361"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May</a:t>
              </a:r>
            </a:p>
          </p:txBody>
        </p:sp>
        <p:sp>
          <p:nvSpPr>
            <p:cNvPr id="8" name="TextBox 8"/>
            <p:cNvSpPr txBox="1"/>
            <p:nvPr/>
          </p:nvSpPr>
          <p:spPr>
            <a:xfrm rot="-2700000">
              <a:off x="5010022" y="3448065"/>
              <a:ext cx="588361"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June</a:t>
              </a:r>
            </a:p>
          </p:txBody>
        </p:sp>
        <p:sp>
          <p:nvSpPr>
            <p:cNvPr id="9" name="TextBox 9"/>
            <p:cNvSpPr txBox="1"/>
            <p:nvPr/>
          </p:nvSpPr>
          <p:spPr>
            <a:xfrm rot="-2700000">
              <a:off x="5863386" y="3430575"/>
              <a:ext cx="538893"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July</a:t>
              </a:r>
            </a:p>
          </p:txBody>
        </p:sp>
        <p:sp>
          <p:nvSpPr>
            <p:cNvPr id="10" name="TextBox 10"/>
            <p:cNvSpPr txBox="1"/>
            <p:nvPr/>
          </p:nvSpPr>
          <p:spPr>
            <a:xfrm rot="-2700000">
              <a:off x="6700735" y="3419720"/>
              <a:ext cx="508189"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Aug</a:t>
              </a:r>
            </a:p>
          </p:txBody>
        </p:sp>
        <p:sp>
          <p:nvSpPr>
            <p:cNvPr id="11" name="TextBox 11"/>
            <p:cNvSpPr txBox="1"/>
            <p:nvPr/>
          </p:nvSpPr>
          <p:spPr>
            <a:xfrm rot="-2700000">
              <a:off x="7556564" y="3401210"/>
              <a:ext cx="455835"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Sep</a:t>
              </a:r>
            </a:p>
          </p:txBody>
        </p:sp>
        <p:sp>
          <p:nvSpPr>
            <p:cNvPr id="12" name="TextBox 12"/>
            <p:cNvSpPr txBox="1"/>
            <p:nvPr/>
          </p:nvSpPr>
          <p:spPr>
            <a:xfrm rot="-2700000">
              <a:off x="8354602" y="3406637"/>
              <a:ext cx="471187"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Oct</a:t>
              </a:r>
            </a:p>
          </p:txBody>
        </p:sp>
        <p:sp>
          <p:nvSpPr>
            <p:cNvPr id="13" name="TextBox 13"/>
            <p:cNvSpPr txBox="1"/>
            <p:nvPr/>
          </p:nvSpPr>
          <p:spPr>
            <a:xfrm rot="-2700000">
              <a:off x="9136624" y="3418699"/>
              <a:ext cx="505302"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Nov</a:t>
              </a:r>
            </a:p>
          </p:txBody>
        </p:sp>
        <p:sp>
          <p:nvSpPr>
            <p:cNvPr id="14" name="TextBox 14"/>
            <p:cNvSpPr txBox="1"/>
            <p:nvPr/>
          </p:nvSpPr>
          <p:spPr>
            <a:xfrm rot="-2700000">
              <a:off x="9963445" y="3412204"/>
              <a:ext cx="486933" cy="413923"/>
            </a:xfrm>
            <a:prstGeom prst="rect">
              <a:avLst/>
            </a:prstGeom>
          </p:spPr>
          <p:txBody>
            <a:bodyPr lIns="0" tIns="0" rIns="0" bIns="0" rtlCol="0" anchor="t">
              <a:spAutoFit/>
            </a:bodyPr>
            <a:lstStyle/>
            <a:p>
              <a:pPr algn="ctr">
                <a:lnSpc>
                  <a:spcPts val="2443"/>
                </a:lnSpc>
              </a:pPr>
              <a:r>
                <a:rPr lang="en-US" sz="1745">
                  <a:solidFill>
                    <a:srgbClr val="FFFFFF"/>
                  </a:solidFill>
                  <a:latin typeface="Times New Roman Bold"/>
                </a:rPr>
                <a:t>Dec</a:t>
              </a:r>
            </a:p>
          </p:txBody>
        </p:sp>
        <p:grpSp>
          <p:nvGrpSpPr>
            <p:cNvPr id="15" name="Group 15"/>
            <p:cNvGrpSpPr>
              <a:grpSpLocks noChangeAspect="1"/>
            </p:cNvGrpSpPr>
            <p:nvPr/>
          </p:nvGrpSpPr>
          <p:grpSpPr>
            <a:xfrm>
              <a:off x="951743" y="173624"/>
              <a:ext cx="9733698" cy="2975536"/>
              <a:chOff x="0" y="0"/>
              <a:chExt cx="13382308" cy="4090895"/>
            </a:xfrm>
          </p:grpSpPr>
          <p:sp>
            <p:nvSpPr>
              <p:cNvPr id="16" name="Freeform 16"/>
              <p:cNvSpPr/>
              <p:nvPr/>
            </p:nvSpPr>
            <p:spPr>
              <a:xfrm>
                <a:off x="0" y="-6350"/>
                <a:ext cx="13382307" cy="12700"/>
              </a:xfrm>
              <a:custGeom>
                <a:avLst/>
                <a:gdLst/>
                <a:ahLst/>
                <a:cxnLst/>
                <a:rect l="l" t="t" r="r" b="b"/>
                <a:pathLst>
                  <a:path w="13382307" h="12700">
                    <a:moveTo>
                      <a:pt x="0" y="0"/>
                    </a:moveTo>
                    <a:lnTo>
                      <a:pt x="13382307" y="0"/>
                    </a:lnTo>
                    <a:lnTo>
                      <a:pt x="13382307" y="12700"/>
                    </a:lnTo>
                    <a:lnTo>
                      <a:pt x="0" y="12700"/>
                    </a:lnTo>
                    <a:close/>
                  </a:path>
                </a:pathLst>
              </a:custGeom>
              <a:solidFill>
                <a:srgbClr val="FFFFFF">
                  <a:alpha val="24706"/>
                </a:srgbClr>
              </a:solidFill>
            </p:spPr>
          </p:sp>
          <p:sp>
            <p:nvSpPr>
              <p:cNvPr id="17" name="Freeform 17"/>
              <p:cNvSpPr/>
              <p:nvPr/>
            </p:nvSpPr>
            <p:spPr>
              <a:xfrm>
                <a:off x="0" y="1357282"/>
                <a:ext cx="13382307" cy="12700"/>
              </a:xfrm>
              <a:custGeom>
                <a:avLst/>
                <a:gdLst/>
                <a:ahLst/>
                <a:cxnLst/>
                <a:rect l="l" t="t" r="r" b="b"/>
                <a:pathLst>
                  <a:path w="13382307" h="12700">
                    <a:moveTo>
                      <a:pt x="0" y="0"/>
                    </a:moveTo>
                    <a:lnTo>
                      <a:pt x="13382307" y="0"/>
                    </a:lnTo>
                    <a:lnTo>
                      <a:pt x="13382307" y="12700"/>
                    </a:lnTo>
                    <a:lnTo>
                      <a:pt x="0" y="12700"/>
                    </a:lnTo>
                    <a:close/>
                  </a:path>
                </a:pathLst>
              </a:custGeom>
              <a:solidFill>
                <a:srgbClr val="FFFFFF">
                  <a:alpha val="24706"/>
                </a:srgbClr>
              </a:solidFill>
            </p:spPr>
          </p:sp>
          <p:sp>
            <p:nvSpPr>
              <p:cNvPr id="18" name="Freeform 18"/>
              <p:cNvSpPr/>
              <p:nvPr/>
            </p:nvSpPr>
            <p:spPr>
              <a:xfrm>
                <a:off x="0" y="2720913"/>
                <a:ext cx="13382307" cy="12700"/>
              </a:xfrm>
              <a:custGeom>
                <a:avLst/>
                <a:gdLst/>
                <a:ahLst/>
                <a:cxnLst/>
                <a:rect l="l" t="t" r="r" b="b"/>
                <a:pathLst>
                  <a:path w="13382307" h="12700">
                    <a:moveTo>
                      <a:pt x="0" y="0"/>
                    </a:moveTo>
                    <a:lnTo>
                      <a:pt x="13382307" y="0"/>
                    </a:lnTo>
                    <a:lnTo>
                      <a:pt x="13382307" y="12700"/>
                    </a:lnTo>
                    <a:lnTo>
                      <a:pt x="0" y="12700"/>
                    </a:lnTo>
                    <a:close/>
                  </a:path>
                </a:pathLst>
              </a:custGeom>
              <a:solidFill>
                <a:srgbClr val="FFFFFF">
                  <a:alpha val="24706"/>
                </a:srgbClr>
              </a:solidFill>
            </p:spPr>
          </p:sp>
          <p:sp>
            <p:nvSpPr>
              <p:cNvPr id="19" name="Freeform 19"/>
              <p:cNvSpPr/>
              <p:nvPr/>
            </p:nvSpPr>
            <p:spPr>
              <a:xfrm>
                <a:off x="0" y="4084545"/>
                <a:ext cx="13382307" cy="12700"/>
              </a:xfrm>
              <a:custGeom>
                <a:avLst/>
                <a:gdLst/>
                <a:ahLst/>
                <a:cxnLst/>
                <a:rect l="l" t="t" r="r" b="b"/>
                <a:pathLst>
                  <a:path w="13382307" h="12700">
                    <a:moveTo>
                      <a:pt x="0" y="0"/>
                    </a:moveTo>
                    <a:lnTo>
                      <a:pt x="13382307" y="0"/>
                    </a:lnTo>
                    <a:lnTo>
                      <a:pt x="13382307" y="12700"/>
                    </a:lnTo>
                    <a:lnTo>
                      <a:pt x="0" y="12700"/>
                    </a:lnTo>
                    <a:close/>
                  </a:path>
                </a:pathLst>
              </a:custGeom>
              <a:solidFill>
                <a:srgbClr val="FFFFFF">
                  <a:alpha val="60000"/>
                </a:srgbClr>
              </a:solidFill>
            </p:spPr>
          </p:sp>
        </p:grpSp>
        <p:sp>
          <p:nvSpPr>
            <p:cNvPr id="20" name="TextBox 20"/>
            <p:cNvSpPr txBox="1"/>
            <p:nvPr/>
          </p:nvSpPr>
          <p:spPr>
            <a:xfrm>
              <a:off x="0" y="-66675"/>
              <a:ext cx="803944" cy="413923"/>
            </a:xfrm>
            <a:prstGeom prst="rect">
              <a:avLst/>
            </a:prstGeom>
          </p:spPr>
          <p:txBody>
            <a:bodyPr lIns="0" tIns="0" rIns="0" bIns="0" rtlCol="0" anchor="t">
              <a:spAutoFit/>
            </a:bodyPr>
            <a:lstStyle/>
            <a:p>
              <a:pPr algn="r">
                <a:lnSpc>
                  <a:spcPts val="2443"/>
                </a:lnSpc>
              </a:pPr>
              <a:r>
                <a:rPr lang="en-US" sz="1745">
                  <a:solidFill>
                    <a:srgbClr val="FFFFFF"/>
                  </a:solidFill>
                  <a:latin typeface="Times New Roman Bold"/>
                </a:rPr>
                <a:t>750 K </a:t>
              </a:r>
            </a:p>
          </p:txBody>
        </p:sp>
        <p:sp>
          <p:nvSpPr>
            <p:cNvPr id="21" name="TextBox 21"/>
            <p:cNvSpPr txBox="1"/>
            <p:nvPr/>
          </p:nvSpPr>
          <p:spPr>
            <a:xfrm>
              <a:off x="0" y="925170"/>
              <a:ext cx="803944" cy="413923"/>
            </a:xfrm>
            <a:prstGeom prst="rect">
              <a:avLst/>
            </a:prstGeom>
          </p:spPr>
          <p:txBody>
            <a:bodyPr lIns="0" tIns="0" rIns="0" bIns="0" rtlCol="0" anchor="t">
              <a:spAutoFit/>
            </a:bodyPr>
            <a:lstStyle/>
            <a:p>
              <a:pPr algn="r">
                <a:lnSpc>
                  <a:spcPts val="2443"/>
                </a:lnSpc>
              </a:pPr>
              <a:r>
                <a:rPr lang="en-US" sz="1745">
                  <a:solidFill>
                    <a:srgbClr val="FFFFFF"/>
                  </a:solidFill>
                  <a:latin typeface="Times New Roman Bold"/>
                </a:rPr>
                <a:t>500 K </a:t>
              </a:r>
            </a:p>
          </p:txBody>
        </p:sp>
        <p:sp>
          <p:nvSpPr>
            <p:cNvPr id="22" name="TextBox 22"/>
            <p:cNvSpPr txBox="1"/>
            <p:nvPr/>
          </p:nvSpPr>
          <p:spPr>
            <a:xfrm>
              <a:off x="0" y="1917016"/>
              <a:ext cx="803944" cy="413923"/>
            </a:xfrm>
            <a:prstGeom prst="rect">
              <a:avLst/>
            </a:prstGeom>
          </p:spPr>
          <p:txBody>
            <a:bodyPr lIns="0" tIns="0" rIns="0" bIns="0" rtlCol="0" anchor="t">
              <a:spAutoFit/>
            </a:bodyPr>
            <a:lstStyle/>
            <a:p>
              <a:pPr algn="r">
                <a:lnSpc>
                  <a:spcPts val="2443"/>
                </a:lnSpc>
              </a:pPr>
              <a:r>
                <a:rPr lang="en-US" sz="1745">
                  <a:solidFill>
                    <a:srgbClr val="FFFFFF"/>
                  </a:solidFill>
                  <a:latin typeface="Times New Roman Bold"/>
                </a:rPr>
                <a:t>250 K </a:t>
              </a:r>
            </a:p>
          </p:txBody>
        </p:sp>
        <p:sp>
          <p:nvSpPr>
            <p:cNvPr id="23" name="TextBox 23"/>
            <p:cNvSpPr txBox="1"/>
            <p:nvPr/>
          </p:nvSpPr>
          <p:spPr>
            <a:xfrm>
              <a:off x="295624" y="2908861"/>
              <a:ext cx="508320" cy="413923"/>
            </a:xfrm>
            <a:prstGeom prst="rect">
              <a:avLst/>
            </a:prstGeom>
          </p:spPr>
          <p:txBody>
            <a:bodyPr lIns="0" tIns="0" rIns="0" bIns="0" rtlCol="0" anchor="t">
              <a:spAutoFit/>
            </a:bodyPr>
            <a:lstStyle/>
            <a:p>
              <a:pPr algn="r">
                <a:lnSpc>
                  <a:spcPts val="2443"/>
                </a:lnSpc>
              </a:pPr>
              <a:r>
                <a:rPr lang="en-US" sz="1745">
                  <a:solidFill>
                    <a:srgbClr val="FFFFFF"/>
                  </a:solidFill>
                  <a:latin typeface="Times New Roman Bold"/>
                </a:rPr>
                <a:t>0 K </a:t>
              </a:r>
            </a:p>
          </p:txBody>
        </p:sp>
        <p:grpSp>
          <p:nvGrpSpPr>
            <p:cNvPr id="24" name="Group 24"/>
            <p:cNvGrpSpPr>
              <a:grpSpLocks noChangeAspect="1"/>
            </p:cNvGrpSpPr>
            <p:nvPr/>
          </p:nvGrpSpPr>
          <p:grpSpPr>
            <a:xfrm>
              <a:off x="1311126" y="131404"/>
              <a:ext cx="9014931" cy="3056801"/>
              <a:chOff x="494096" y="-58045"/>
              <a:chExt cx="12394115" cy="4202622"/>
            </a:xfrm>
          </p:grpSpPr>
          <p:sp>
            <p:nvSpPr>
              <p:cNvPr id="25" name="Freeform 25"/>
              <p:cNvSpPr/>
              <p:nvPr/>
            </p:nvSpPr>
            <p:spPr>
              <a:xfrm>
                <a:off x="494096" y="951325"/>
                <a:ext cx="1209067" cy="251829"/>
              </a:xfrm>
              <a:custGeom>
                <a:avLst/>
                <a:gdLst/>
                <a:ahLst/>
                <a:cxnLst/>
                <a:rect l="l" t="t" r="r" b="b"/>
                <a:pathLst>
                  <a:path w="1209067" h="251829">
                    <a:moveTo>
                      <a:pt x="127000" y="63217"/>
                    </a:moveTo>
                    <a:cubicBezTo>
                      <a:pt x="126844" y="28258"/>
                      <a:pt x="98460" y="0"/>
                      <a:pt x="63500" y="0"/>
                    </a:cubicBezTo>
                    <a:cubicBezTo>
                      <a:pt x="28541" y="0"/>
                      <a:pt x="156" y="28258"/>
                      <a:pt x="0" y="63217"/>
                    </a:cubicBezTo>
                    <a:cubicBezTo>
                      <a:pt x="156" y="98176"/>
                      <a:pt x="28541" y="126434"/>
                      <a:pt x="63500" y="126434"/>
                    </a:cubicBezTo>
                    <a:cubicBezTo>
                      <a:pt x="98460" y="126434"/>
                      <a:pt x="126844" y="98176"/>
                      <a:pt x="127000" y="63217"/>
                    </a:cubicBezTo>
                    <a:close/>
                    <a:moveTo>
                      <a:pt x="67513" y="34925"/>
                    </a:moveTo>
                    <a:cubicBezTo>
                      <a:pt x="51928" y="32786"/>
                      <a:pt x="37544" y="43646"/>
                      <a:pt x="35335" y="59222"/>
                    </a:cubicBezTo>
                    <a:cubicBezTo>
                      <a:pt x="33125" y="74798"/>
                      <a:pt x="43921" y="89230"/>
                      <a:pt x="59487" y="91509"/>
                    </a:cubicBezTo>
                    <a:lnTo>
                      <a:pt x="1174679" y="249690"/>
                    </a:lnTo>
                    <a:cubicBezTo>
                      <a:pt x="1190265" y="251830"/>
                      <a:pt x="1204649" y="240969"/>
                      <a:pt x="1206858" y="225393"/>
                    </a:cubicBezTo>
                    <a:cubicBezTo>
                      <a:pt x="1209067" y="209817"/>
                      <a:pt x="1198271" y="195385"/>
                      <a:pt x="1182706" y="193106"/>
                    </a:cubicBezTo>
                    <a:close/>
                  </a:path>
                </a:pathLst>
              </a:custGeom>
              <a:solidFill>
                <a:srgbClr val="6CE5E8"/>
              </a:solidFill>
            </p:spPr>
          </p:sp>
          <p:sp>
            <p:nvSpPr>
              <p:cNvPr id="26" name="Freeform 26"/>
              <p:cNvSpPr/>
              <p:nvPr/>
            </p:nvSpPr>
            <p:spPr>
              <a:xfrm>
                <a:off x="1609288" y="786248"/>
                <a:ext cx="1210569" cy="449692"/>
              </a:xfrm>
              <a:custGeom>
                <a:avLst/>
                <a:gdLst/>
                <a:ahLst/>
                <a:cxnLst/>
                <a:rect l="l" t="t" r="r" b="b"/>
                <a:pathLst>
                  <a:path w="1210569" h="449692">
                    <a:moveTo>
                      <a:pt x="127000" y="386475"/>
                    </a:moveTo>
                    <a:cubicBezTo>
                      <a:pt x="126844" y="351516"/>
                      <a:pt x="98460" y="323259"/>
                      <a:pt x="63500" y="323259"/>
                    </a:cubicBezTo>
                    <a:cubicBezTo>
                      <a:pt x="28541" y="323259"/>
                      <a:pt x="157" y="351516"/>
                      <a:pt x="0" y="386475"/>
                    </a:cubicBezTo>
                    <a:cubicBezTo>
                      <a:pt x="157" y="421434"/>
                      <a:pt x="28541" y="449692"/>
                      <a:pt x="63500" y="449692"/>
                    </a:cubicBezTo>
                    <a:cubicBezTo>
                      <a:pt x="98460" y="449692"/>
                      <a:pt x="126844" y="421434"/>
                      <a:pt x="127000" y="386475"/>
                    </a:cubicBezTo>
                    <a:close/>
                    <a:moveTo>
                      <a:pt x="54843" y="359243"/>
                    </a:moveTo>
                    <a:cubicBezTo>
                      <a:pt x="39872" y="364077"/>
                      <a:pt x="31624" y="380102"/>
                      <a:pt x="36390" y="395094"/>
                    </a:cubicBezTo>
                    <a:cubicBezTo>
                      <a:pt x="41156" y="410087"/>
                      <a:pt x="57144" y="418406"/>
                      <a:pt x="72158" y="413707"/>
                    </a:cubicBezTo>
                    <a:lnTo>
                      <a:pt x="1187350" y="59163"/>
                    </a:lnTo>
                    <a:cubicBezTo>
                      <a:pt x="1202321" y="54329"/>
                      <a:pt x="1210570" y="38304"/>
                      <a:pt x="1205803" y="23312"/>
                    </a:cubicBezTo>
                    <a:cubicBezTo>
                      <a:pt x="1201037" y="8320"/>
                      <a:pt x="1185049" y="0"/>
                      <a:pt x="1170035" y="4699"/>
                    </a:cubicBezTo>
                    <a:close/>
                  </a:path>
                </a:pathLst>
              </a:custGeom>
              <a:solidFill>
                <a:srgbClr val="6CE5E8"/>
              </a:solidFill>
            </p:spPr>
          </p:sp>
          <p:sp>
            <p:nvSpPr>
              <p:cNvPr id="27" name="Freeform 27"/>
              <p:cNvSpPr/>
              <p:nvPr/>
            </p:nvSpPr>
            <p:spPr>
              <a:xfrm>
                <a:off x="2724481" y="754962"/>
                <a:ext cx="1210642" cy="1017025"/>
              </a:xfrm>
              <a:custGeom>
                <a:avLst/>
                <a:gdLst/>
                <a:ahLst/>
                <a:cxnLst/>
                <a:rect l="l" t="t" r="r" b="b"/>
                <a:pathLst>
                  <a:path w="1210642" h="1017025">
                    <a:moveTo>
                      <a:pt x="127000" y="63217"/>
                    </a:moveTo>
                    <a:cubicBezTo>
                      <a:pt x="126843" y="28258"/>
                      <a:pt x="98459" y="0"/>
                      <a:pt x="63500" y="0"/>
                    </a:cubicBezTo>
                    <a:cubicBezTo>
                      <a:pt x="28540" y="0"/>
                      <a:pt x="156" y="28258"/>
                      <a:pt x="0" y="63217"/>
                    </a:cubicBezTo>
                    <a:cubicBezTo>
                      <a:pt x="156" y="98176"/>
                      <a:pt x="28540" y="126434"/>
                      <a:pt x="63500" y="126434"/>
                    </a:cubicBezTo>
                    <a:cubicBezTo>
                      <a:pt x="98459" y="126434"/>
                      <a:pt x="126843" y="98176"/>
                      <a:pt x="127000" y="63217"/>
                    </a:cubicBezTo>
                    <a:close/>
                    <a:moveTo>
                      <a:pt x="81705" y="41192"/>
                    </a:moveTo>
                    <a:cubicBezTo>
                      <a:pt x="69535" y="31224"/>
                      <a:pt x="51596" y="32967"/>
                      <a:pt x="41573" y="45093"/>
                    </a:cubicBezTo>
                    <a:cubicBezTo>
                      <a:pt x="31550" y="57218"/>
                      <a:pt x="33214" y="75165"/>
                      <a:pt x="45294" y="85242"/>
                    </a:cubicBezTo>
                    <a:lnTo>
                      <a:pt x="1160487" y="1007057"/>
                    </a:lnTo>
                    <a:cubicBezTo>
                      <a:pt x="1172657" y="1017026"/>
                      <a:pt x="1190596" y="1015282"/>
                      <a:pt x="1200619" y="1003156"/>
                    </a:cubicBezTo>
                    <a:cubicBezTo>
                      <a:pt x="1210642" y="991031"/>
                      <a:pt x="1208979" y="973084"/>
                      <a:pt x="1196898" y="963007"/>
                    </a:cubicBezTo>
                    <a:close/>
                  </a:path>
                </a:pathLst>
              </a:custGeom>
              <a:solidFill>
                <a:srgbClr val="6CE5E8"/>
              </a:solidFill>
            </p:spPr>
          </p:sp>
          <p:sp>
            <p:nvSpPr>
              <p:cNvPr id="28" name="Freeform 28"/>
              <p:cNvSpPr/>
              <p:nvPr/>
            </p:nvSpPr>
            <p:spPr>
              <a:xfrm>
                <a:off x="3839673" y="1667260"/>
                <a:ext cx="1207733" cy="135951"/>
              </a:xfrm>
              <a:custGeom>
                <a:avLst/>
                <a:gdLst/>
                <a:ahLst/>
                <a:cxnLst/>
                <a:rect l="l" t="t" r="r" b="b"/>
                <a:pathLst>
                  <a:path w="1207733" h="135951">
                    <a:moveTo>
                      <a:pt x="127000" y="72734"/>
                    </a:moveTo>
                    <a:cubicBezTo>
                      <a:pt x="126844" y="37775"/>
                      <a:pt x="98459" y="9517"/>
                      <a:pt x="63500" y="9517"/>
                    </a:cubicBezTo>
                    <a:cubicBezTo>
                      <a:pt x="28541" y="9517"/>
                      <a:pt x="156" y="37775"/>
                      <a:pt x="0" y="72734"/>
                    </a:cubicBezTo>
                    <a:cubicBezTo>
                      <a:pt x="156" y="107693"/>
                      <a:pt x="28541" y="135951"/>
                      <a:pt x="63500" y="135951"/>
                    </a:cubicBezTo>
                    <a:cubicBezTo>
                      <a:pt x="98459" y="135951"/>
                      <a:pt x="126844" y="107693"/>
                      <a:pt x="127000" y="72734"/>
                    </a:cubicBezTo>
                    <a:close/>
                    <a:moveTo>
                      <a:pt x="62383" y="44181"/>
                    </a:moveTo>
                    <a:cubicBezTo>
                      <a:pt x="46666" y="44866"/>
                      <a:pt x="34460" y="58127"/>
                      <a:pt x="35074" y="73846"/>
                    </a:cubicBezTo>
                    <a:cubicBezTo>
                      <a:pt x="35689" y="89566"/>
                      <a:pt x="48895" y="101832"/>
                      <a:pt x="64617" y="101287"/>
                    </a:cubicBezTo>
                    <a:lnTo>
                      <a:pt x="1179810" y="57651"/>
                    </a:lnTo>
                    <a:cubicBezTo>
                      <a:pt x="1195527" y="56966"/>
                      <a:pt x="1207733" y="43705"/>
                      <a:pt x="1207118" y="27985"/>
                    </a:cubicBezTo>
                    <a:cubicBezTo>
                      <a:pt x="1206503" y="12266"/>
                      <a:pt x="1193297" y="0"/>
                      <a:pt x="1177575" y="545"/>
                    </a:cubicBezTo>
                    <a:close/>
                  </a:path>
                </a:pathLst>
              </a:custGeom>
              <a:solidFill>
                <a:srgbClr val="6CE5E8"/>
              </a:solidFill>
            </p:spPr>
          </p:sp>
          <p:sp>
            <p:nvSpPr>
              <p:cNvPr id="29" name="Freeform 29"/>
              <p:cNvSpPr/>
              <p:nvPr/>
            </p:nvSpPr>
            <p:spPr>
              <a:xfrm>
                <a:off x="4954865" y="715367"/>
                <a:ext cx="1210552" cy="1044208"/>
              </a:xfrm>
              <a:custGeom>
                <a:avLst/>
                <a:gdLst/>
                <a:ahLst/>
                <a:cxnLst/>
                <a:rect l="l" t="t" r="r" b="b"/>
                <a:pathLst>
                  <a:path w="1210552" h="1044208">
                    <a:moveTo>
                      <a:pt x="127000" y="980991"/>
                    </a:moveTo>
                    <a:cubicBezTo>
                      <a:pt x="126844" y="946032"/>
                      <a:pt x="98460" y="917774"/>
                      <a:pt x="63500" y="917774"/>
                    </a:cubicBezTo>
                    <a:cubicBezTo>
                      <a:pt x="28541" y="917774"/>
                      <a:pt x="157" y="946032"/>
                      <a:pt x="0" y="980991"/>
                    </a:cubicBezTo>
                    <a:cubicBezTo>
                      <a:pt x="157" y="1015950"/>
                      <a:pt x="28541" y="1044208"/>
                      <a:pt x="63500" y="1044208"/>
                    </a:cubicBezTo>
                    <a:cubicBezTo>
                      <a:pt x="98460" y="1044208"/>
                      <a:pt x="126844" y="1015950"/>
                      <a:pt x="127000" y="980991"/>
                    </a:cubicBezTo>
                    <a:close/>
                    <a:moveTo>
                      <a:pt x="44981" y="959230"/>
                    </a:moveTo>
                    <a:cubicBezTo>
                      <a:pt x="33046" y="969479"/>
                      <a:pt x="31640" y="987447"/>
                      <a:pt x="41836" y="999428"/>
                    </a:cubicBezTo>
                    <a:cubicBezTo>
                      <a:pt x="52032" y="1011408"/>
                      <a:pt x="69994" y="1012894"/>
                      <a:pt x="82020" y="1002752"/>
                    </a:cubicBezTo>
                    <a:lnTo>
                      <a:pt x="1197213" y="53664"/>
                    </a:lnTo>
                    <a:cubicBezTo>
                      <a:pt x="1209148" y="43415"/>
                      <a:pt x="1210553" y="25446"/>
                      <a:pt x="1200357" y="13466"/>
                    </a:cubicBezTo>
                    <a:cubicBezTo>
                      <a:pt x="1190161" y="1486"/>
                      <a:pt x="1172199" y="0"/>
                      <a:pt x="1160173" y="10142"/>
                    </a:cubicBezTo>
                    <a:close/>
                  </a:path>
                </a:pathLst>
              </a:custGeom>
              <a:solidFill>
                <a:srgbClr val="6CE5E8"/>
              </a:solidFill>
            </p:spPr>
          </p:sp>
          <p:sp>
            <p:nvSpPr>
              <p:cNvPr id="30" name="Freeform 30"/>
              <p:cNvSpPr/>
              <p:nvPr/>
            </p:nvSpPr>
            <p:spPr>
              <a:xfrm>
                <a:off x="6070058" y="684054"/>
                <a:ext cx="1210214" cy="389338"/>
              </a:xfrm>
              <a:custGeom>
                <a:avLst/>
                <a:gdLst/>
                <a:ahLst/>
                <a:cxnLst/>
                <a:rect l="l" t="t" r="r" b="b"/>
                <a:pathLst>
                  <a:path w="1210214" h="389338">
                    <a:moveTo>
                      <a:pt x="127000" y="63216"/>
                    </a:moveTo>
                    <a:cubicBezTo>
                      <a:pt x="126844" y="28257"/>
                      <a:pt x="98459" y="0"/>
                      <a:pt x="63500" y="0"/>
                    </a:cubicBezTo>
                    <a:cubicBezTo>
                      <a:pt x="28540" y="0"/>
                      <a:pt x="156" y="28257"/>
                      <a:pt x="0" y="63216"/>
                    </a:cubicBezTo>
                    <a:cubicBezTo>
                      <a:pt x="156" y="98175"/>
                      <a:pt x="28540" y="126433"/>
                      <a:pt x="63500" y="126433"/>
                    </a:cubicBezTo>
                    <a:cubicBezTo>
                      <a:pt x="98459" y="126433"/>
                      <a:pt x="126844" y="98175"/>
                      <a:pt x="127000" y="63216"/>
                    </a:cubicBezTo>
                    <a:close/>
                    <a:moveTo>
                      <a:pt x="70797" y="35589"/>
                    </a:moveTo>
                    <a:cubicBezTo>
                      <a:pt x="55568" y="31639"/>
                      <a:pt x="40012" y="40741"/>
                      <a:pt x="35995" y="55952"/>
                    </a:cubicBezTo>
                    <a:cubicBezTo>
                      <a:pt x="31978" y="71162"/>
                      <a:pt x="41010" y="86758"/>
                      <a:pt x="56203" y="90844"/>
                    </a:cubicBezTo>
                    <a:lnTo>
                      <a:pt x="1171395" y="385388"/>
                    </a:lnTo>
                    <a:cubicBezTo>
                      <a:pt x="1186623" y="389337"/>
                      <a:pt x="1202180" y="380235"/>
                      <a:pt x="1206196" y="365025"/>
                    </a:cubicBezTo>
                    <a:cubicBezTo>
                      <a:pt x="1210214" y="349815"/>
                      <a:pt x="1201181" y="334218"/>
                      <a:pt x="1185989" y="330133"/>
                    </a:cubicBezTo>
                    <a:close/>
                  </a:path>
                </a:pathLst>
              </a:custGeom>
              <a:solidFill>
                <a:srgbClr val="6CE5E8"/>
              </a:solidFill>
            </p:spPr>
          </p:sp>
          <p:sp>
            <p:nvSpPr>
              <p:cNvPr id="31" name="Freeform 31"/>
              <p:cNvSpPr/>
              <p:nvPr/>
            </p:nvSpPr>
            <p:spPr>
              <a:xfrm>
                <a:off x="7185250" y="958030"/>
                <a:ext cx="1207874" cy="147001"/>
              </a:xfrm>
              <a:custGeom>
                <a:avLst/>
                <a:gdLst/>
                <a:ahLst/>
                <a:cxnLst/>
                <a:rect l="l" t="t" r="r" b="b"/>
                <a:pathLst>
                  <a:path w="1207874" h="147001">
                    <a:moveTo>
                      <a:pt x="127000" y="83785"/>
                    </a:moveTo>
                    <a:cubicBezTo>
                      <a:pt x="126843" y="48825"/>
                      <a:pt x="98460" y="20568"/>
                      <a:pt x="63500" y="20568"/>
                    </a:cubicBezTo>
                    <a:cubicBezTo>
                      <a:pt x="28540" y="20568"/>
                      <a:pt x="156" y="48825"/>
                      <a:pt x="0" y="83785"/>
                    </a:cubicBezTo>
                    <a:cubicBezTo>
                      <a:pt x="156" y="118744"/>
                      <a:pt x="28540" y="147001"/>
                      <a:pt x="63500" y="147001"/>
                    </a:cubicBezTo>
                    <a:cubicBezTo>
                      <a:pt x="98460" y="147001"/>
                      <a:pt x="126843" y="118744"/>
                      <a:pt x="127000" y="83785"/>
                    </a:cubicBezTo>
                    <a:close/>
                    <a:moveTo>
                      <a:pt x="62104" y="55244"/>
                    </a:moveTo>
                    <a:cubicBezTo>
                      <a:pt x="46395" y="56083"/>
                      <a:pt x="34318" y="69461"/>
                      <a:pt x="35086" y="85174"/>
                    </a:cubicBezTo>
                    <a:cubicBezTo>
                      <a:pt x="35855" y="100887"/>
                      <a:pt x="49180" y="113024"/>
                      <a:pt x="64896" y="112326"/>
                    </a:cubicBezTo>
                    <a:lnTo>
                      <a:pt x="1180088" y="57780"/>
                    </a:lnTo>
                    <a:cubicBezTo>
                      <a:pt x="1195797" y="56941"/>
                      <a:pt x="1207874" y="43563"/>
                      <a:pt x="1207106" y="27850"/>
                    </a:cubicBezTo>
                    <a:cubicBezTo>
                      <a:pt x="1206337" y="12137"/>
                      <a:pt x="1193012" y="0"/>
                      <a:pt x="1177296" y="698"/>
                    </a:cubicBezTo>
                    <a:close/>
                  </a:path>
                </a:pathLst>
              </a:custGeom>
              <a:solidFill>
                <a:srgbClr val="6CE5E8"/>
              </a:solidFill>
            </p:spPr>
          </p:sp>
          <p:sp>
            <p:nvSpPr>
              <p:cNvPr id="32" name="Freeform 32"/>
              <p:cNvSpPr/>
              <p:nvPr/>
            </p:nvSpPr>
            <p:spPr>
              <a:xfrm>
                <a:off x="8300442" y="924053"/>
                <a:ext cx="1210353" cy="411295"/>
              </a:xfrm>
              <a:custGeom>
                <a:avLst/>
                <a:gdLst/>
                <a:ahLst/>
                <a:cxnLst/>
                <a:rect l="l" t="t" r="r" b="b"/>
                <a:pathLst>
                  <a:path w="1210353" h="411295">
                    <a:moveTo>
                      <a:pt x="127000" y="63216"/>
                    </a:moveTo>
                    <a:cubicBezTo>
                      <a:pt x="126844" y="28257"/>
                      <a:pt x="98460" y="0"/>
                      <a:pt x="63500" y="0"/>
                    </a:cubicBezTo>
                    <a:cubicBezTo>
                      <a:pt x="28540" y="0"/>
                      <a:pt x="157" y="28257"/>
                      <a:pt x="0" y="63216"/>
                    </a:cubicBezTo>
                    <a:cubicBezTo>
                      <a:pt x="157" y="98175"/>
                      <a:pt x="28540" y="126433"/>
                      <a:pt x="63500" y="126433"/>
                    </a:cubicBezTo>
                    <a:cubicBezTo>
                      <a:pt x="98460" y="126433"/>
                      <a:pt x="126844" y="98175"/>
                      <a:pt x="127000" y="63216"/>
                    </a:cubicBezTo>
                    <a:close/>
                    <a:moveTo>
                      <a:pt x="71299" y="35726"/>
                    </a:moveTo>
                    <a:cubicBezTo>
                      <a:pt x="56146" y="31500"/>
                      <a:pt x="40426" y="40318"/>
                      <a:pt x="36133" y="55452"/>
                    </a:cubicBezTo>
                    <a:cubicBezTo>
                      <a:pt x="31839" y="70587"/>
                      <a:pt x="40586" y="86345"/>
                      <a:pt x="55701" y="90707"/>
                    </a:cubicBezTo>
                    <a:lnTo>
                      <a:pt x="1170894" y="407069"/>
                    </a:lnTo>
                    <a:cubicBezTo>
                      <a:pt x="1186047" y="411295"/>
                      <a:pt x="1201766" y="402477"/>
                      <a:pt x="1206060" y="387343"/>
                    </a:cubicBezTo>
                    <a:cubicBezTo>
                      <a:pt x="1210353" y="372208"/>
                      <a:pt x="1201607" y="356450"/>
                      <a:pt x="1186491" y="352089"/>
                    </a:cubicBezTo>
                    <a:close/>
                  </a:path>
                </a:pathLst>
              </a:custGeom>
              <a:solidFill>
                <a:srgbClr val="6CE5E8"/>
              </a:solidFill>
            </p:spPr>
          </p:sp>
          <p:sp>
            <p:nvSpPr>
              <p:cNvPr id="33" name="Freeform 33"/>
              <p:cNvSpPr/>
              <p:nvPr/>
            </p:nvSpPr>
            <p:spPr>
              <a:xfrm>
                <a:off x="9415635" y="-26375"/>
                <a:ext cx="1210566" cy="1393224"/>
              </a:xfrm>
              <a:custGeom>
                <a:avLst/>
                <a:gdLst/>
                <a:ahLst/>
                <a:cxnLst/>
                <a:rect l="l" t="t" r="r" b="b"/>
                <a:pathLst>
                  <a:path w="1210566" h="1393224">
                    <a:moveTo>
                      <a:pt x="127000" y="1330007"/>
                    </a:moveTo>
                    <a:cubicBezTo>
                      <a:pt x="126843" y="1295048"/>
                      <a:pt x="98459" y="1266790"/>
                      <a:pt x="63500" y="1266790"/>
                    </a:cubicBezTo>
                    <a:cubicBezTo>
                      <a:pt x="28540" y="1266790"/>
                      <a:pt x="156" y="1295048"/>
                      <a:pt x="0" y="1330007"/>
                    </a:cubicBezTo>
                    <a:cubicBezTo>
                      <a:pt x="156" y="1364966"/>
                      <a:pt x="28540" y="1393224"/>
                      <a:pt x="63500" y="1393224"/>
                    </a:cubicBezTo>
                    <a:cubicBezTo>
                      <a:pt x="98459" y="1393224"/>
                      <a:pt x="126843" y="1364966"/>
                      <a:pt x="127000" y="1330007"/>
                    </a:cubicBezTo>
                    <a:close/>
                    <a:moveTo>
                      <a:pt x="41824" y="1311387"/>
                    </a:moveTo>
                    <a:cubicBezTo>
                      <a:pt x="31626" y="1323366"/>
                      <a:pt x="33029" y="1341334"/>
                      <a:pt x="44963" y="1351586"/>
                    </a:cubicBezTo>
                    <a:cubicBezTo>
                      <a:pt x="56896" y="1361837"/>
                      <a:pt x="74870" y="1360514"/>
                      <a:pt x="85175" y="1348627"/>
                    </a:cubicBezTo>
                    <a:lnTo>
                      <a:pt x="1200367" y="50450"/>
                    </a:lnTo>
                    <a:cubicBezTo>
                      <a:pt x="1210565" y="38471"/>
                      <a:pt x="1209162" y="20502"/>
                      <a:pt x="1197229" y="10251"/>
                    </a:cubicBezTo>
                    <a:cubicBezTo>
                      <a:pt x="1185295" y="0"/>
                      <a:pt x="1167321" y="1322"/>
                      <a:pt x="1157017" y="13209"/>
                    </a:cubicBezTo>
                    <a:close/>
                  </a:path>
                </a:pathLst>
              </a:custGeom>
              <a:solidFill>
                <a:srgbClr val="6CE5E8"/>
              </a:solidFill>
            </p:spPr>
          </p:sp>
          <p:sp>
            <p:nvSpPr>
              <p:cNvPr id="34" name="Freeform 34"/>
              <p:cNvSpPr/>
              <p:nvPr/>
            </p:nvSpPr>
            <p:spPr>
              <a:xfrm>
                <a:off x="10530827" y="-57762"/>
                <a:ext cx="1210765" cy="984414"/>
              </a:xfrm>
              <a:custGeom>
                <a:avLst/>
                <a:gdLst/>
                <a:ahLst/>
                <a:cxnLst/>
                <a:rect l="l" t="t" r="r" b="b"/>
                <a:pathLst>
                  <a:path w="1210765" h="984414">
                    <a:moveTo>
                      <a:pt x="127000" y="63217"/>
                    </a:moveTo>
                    <a:cubicBezTo>
                      <a:pt x="126843" y="28257"/>
                      <a:pt x="98460" y="0"/>
                      <a:pt x="63500" y="0"/>
                    </a:cubicBezTo>
                    <a:cubicBezTo>
                      <a:pt x="28540" y="0"/>
                      <a:pt x="157" y="28257"/>
                      <a:pt x="0" y="63217"/>
                    </a:cubicBezTo>
                    <a:cubicBezTo>
                      <a:pt x="157" y="98176"/>
                      <a:pt x="28540" y="126433"/>
                      <a:pt x="63500" y="126433"/>
                    </a:cubicBezTo>
                    <a:cubicBezTo>
                      <a:pt x="98460" y="126433"/>
                      <a:pt x="126843" y="98176"/>
                      <a:pt x="127000" y="63217"/>
                    </a:cubicBezTo>
                    <a:close/>
                    <a:moveTo>
                      <a:pt x="81313" y="40873"/>
                    </a:moveTo>
                    <a:cubicBezTo>
                      <a:pt x="68969" y="31107"/>
                      <a:pt x="51051" y="33162"/>
                      <a:pt x="41239" y="45470"/>
                    </a:cubicBezTo>
                    <a:cubicBezTo>
                      <a:pt x="31428" y="57777"/>
                      <a:pt x="33416" y="75702"/>
                      <a:pt x="45687" y="85560"/>
                    </a:cubicBezTo>
                    <a:lnTo>
                      <a:pt x="1160880" y="974648"/>
                    </a:lnTo>
                    <a:cubicBezTo>
                      <a:pt x="1173224" y="984414"/>
                      <a:pt x="1191141" y="982359"/>
                      <a:pt x="1200953" y="970051"/>
                    </a:cubicBezTo>
                    <a:cubicBezTo>
                      <a:pt x="1210765" y="957744"/>
                      <a:pt x="1208777" y="939819"/>
                      <a:pt x="1196505" y="929961"/>
                    </a:cubicBezTo>
                    <a:close/>
                  </a:path>
                </a:pathLst>
              </a:custGeom>
              <a:solidFill>
                <a:srgbClr val="6CE5E8"/>
              </a:solidFill>
            </p:spPr>
          </p:sp>
          <p:sp>
            <p:nvSpPr>
              <p:cNvPr id="35" name="Freeform 35"/>
              <p:cNvSpPr/>
              <p:nvPr/>
            </p:nvSpPr>
            <p:spPr>
              <a:xfrm>
                <a:off x="11646019" y="831326"/>
                <a:ext cx="1242192" cy="551886"/>
              </a:xfrm>
              <a:custGeom>
                <a:avLst/>
                <a:gdLst/>
                <a:ahLst/>
                <a:cxnLst/>
                <a:rect l="l" t="t" r="r" b="b"/>
                <a:pathLst>
                  <a:path w="1242192" h="551886">
                    <a:moveTo>
                      <a:pt x="127000" y="63216"/>
                    </a:moveTo>
                    <a:cubicBezTo>
                      <a:pt x="126844" y="28257"/>
                      <a:pt x="98460" y="0"/>
                      <a:pt x="63500" y="0"/>
                    </a:cubicBezTo>
                    <a:cubicBezTo>
                      <a:pt x="28540" y="0"/>
                      <a:pt x="157" y="28257"/>
                      <a:pt x="0" y="63216"/>
                    </a:cubicBezTo>
                    <a:cubicBezTo>
                      <a:pt x="157" y="98176"/>
                      <a:pt x="28540" y="126433"/>
                      <a:pt x="63500" y="126433"/>
                    </a:cubicBezTo>
                    <a:cubicBezTo>
                      <a:pt x="98460" y="126433"/>
                      <a:pt x="126844" y="98176"/>
                      <a:pt x="127000" y="63216"/>
                    </a:cubicBezTo>
                    <a:close/>
                    <a:moveTo>
                      <a:pt x="73686" y="36518"/>
                    </a:moveTo>
                    <a:cubicBezTo>
                      <a:pt x="58963" y="30977"/>
                      <a:pt x="42529" y="38378"/>
                      <a:pt x="36921" y="53076"/>
                    </a:cubicBezTo>
                    <a:cubicBezTo>
                      <a:pt x="31314" y="67775"/>
                      <a:pt x="38641" y="84241"/>
                      <a:pt x="53315" y="89914"/>
                    </a:cubicBezTo>
                    <a:lnTo>
                      <a:pt x="1168507" y="515368"/>
                    </a:lnTo>
                    <a:cubicBezTo>
                      <a:pt x="1183230" y="520909"/>
                      <a:pt x="1199664" y="513508"/>
                      <a:pt x="1205272" y="498809"/>
                    </a:cubicBezTo>
                    <a:cubicBezTo>
                      <a:pt x="1210879" y="484111"/>
                      <a:pt x="1203552" y="467645"/>
                      <a:pt x="1188878" y="461971"/>
                    </a:cubicBezTo>
                    <a:close/>
                    <a:moveTo>
                      <a:pt x="1242193" y="488669"/>
                    </a:moveTo>
                    <a:cubicBezTo>
                      <a:pt x="1242036" y="453710"/>
                      <a:pt x="1213653" y="425453"/>
                      <a:pt x="1178693" y="425453"/>
                    </a:cubicBezTo>
                    <a:cubicBezTo>
                      <a:pt x="1143733" y="425453"/>
                      <a:pt x="1115349" y="453710"/>
                      <a:pt x="1115193" y="488669"/>
                    </a:cubicBezTo>
                    <a:cubicBezTo>
                      <a:pt x="1115349" y="523629"/>
                      <a:pt x="1143733" y="551886"/>
                      <a:pt x="1178693" y="551886"/>
                    </a:cubicBezTo>
                    <a:cubicBezTo>
                      <a:pt x="1213653" y="551886"/>
                      <a:pt x="1242036" y="523629"/>
                      <a:pt x="1242193" y="488669"/>
                    </a:cubicBezTo>
                    <a:close/>
                  </a:path>
                </a:pathLst>
              </a:custGeom>
              <a:solidFill>
                <a:srgbClr val="6CE5E8"/>
              </a:solidFill>
            </p:spPr>
          </p:sp>
          <p:sp>
            <p:nvSpPr>
              <p:cNvPr id="36" name="Freeform 36"/>
              <p:cNvSpPr/>
              <p:nvPr/>
            </p:nvSpPr>
            <p:spPr>
              <a:xfrm>
                <a:off x="494096" y="4014588"/>
                <a:ext cx="1207292" cy="126433"/>
              </a:xfrm>
              <a:custGeom>
                <a:avLst/>
                <a:gdLst/>
                <a:ahLst/>
                <a:cxnLst/>
                <a:rect l="l" t="t" r="r" b="b"/>
                <a:pathLst>
                  <a:path w="1207292" h="126433">
                    <a:moveTo>
                      <a:pt x="127000" y="63216"/>
                    </a:moveTo>
                    <a:cubicBezTo>
                      <a:pt x="126844" y="28257"/>
                      <a:pt x="98460" y="0"/>
                      <a:pt x="63500" y="0"/>
                    </a:cubicBezTo>
                    <a:cubicBezTo>
                      <a:pt x="28541" y="0"/>
                      <a:pt x="156" y="28257"/>
                      <a:pt x="0" y="63216"/>
                    </a:cubicBezTo>
                    <a:cubicBezTo>
                      <a:pt x="156" y="98175"/>
                      <a:pt x="28541" y="126433"/>
                      <a:pt x="63500" y="126433"/>
                    </a:cubicBezTo>
                    <a:cubicBezTo>
                      <a:pt x="98460" y="126433"/>
                      <a:pt x="126844" y="98175"/>
                      <a:pt x="127000" y="63216"/>
                    </a:cubicBezTo>
                    <a:close/>
                    <a:moveTo>
                      <a:pt x="63221" y="34642"/>
                    </a:moveTo>
                    <a:cubicBezTo>
                      <a:pt x="47490" y="34867"/>
                      <a:pt x="34900" y="47763"/>
                      <a:pt x="35054" y="63494"/>
                    </a:cubicBezTo>
                    <a:cubicBezTo>
                      <a:pt x="35208" y="79225"/>
                      <a:pt x="48048" y="91873"/>
                      <a:pt x="63780" y="91790"/>
                    </a:cubicBezTo>
                    <a:lnTo>
                      <a:pt x="1178972" y="80881"/>
                    </a:lnTo>
                    <a:cubicBezTo>
                      <a:pt x="1194702" y="80656"/>
                      <a:pt x="1207293" y="67760"/>
                      <a:pt x="1207139" y="52029"/>
                    </a:cubicBezTo>
                    <a:cubicBezTo>
                      <a:pt x="1206985" y="36298"/>
                      <a:pt x="1194145" y="23650"/>
                      <a:pt x="1178413" y="23733"/>
                    </a:cubicBezTo>
                    <a:close/>
                  </a:path>
                </a:pathLst>
              </a:custGeom>
              <a:solidFill>
                <a:srgbClr val="41B8D5"/>
              </a:solidFill>
            </p:spPr>
          </p:sp>
          <p:sp>
            <p:nvSpPr>
              <p:cNvPr id="37" name="Freeform 37"/>
              <p:cNvSpPr/>
              <p:nvPr/>
            </p:nvSpPr>
            <p:spPr>
              <a:xfrm>
                <a:off x="1609288" y="4003678"/>
                <a:ext cx="1207338" cy="126433"/>
              </a:xfrm>
              <a:custGeom>
                <a:avLst/>
                <a:gdLst/>
                <a:ahLst/>
                <a:cxnLst/>
                <a:rect l="l" t="t" r="r" b="b"/>
                <a:pathLst>
                  <a:path w="1207338" h="126433">
                    <a:moveTo>
                      <a:pt x="127000" y="63217"/>
                    </a:moveTo>
                    <a:cubicBezTo>
                      <a:pt x="126844" y="28258"/>
                      <a:pt x="98460" y="0"/>
                      <a:pt x="63500" y="0"/>
                    </a:cubicBezTo>
                    <a:cubicBezTo>
                      <a:pt x="28541" y="0"/>
                      <a:pt x="157" y="28258"/>
                      <a:pt x="0" y="63217"/>
                    </a:cubicBezTo>
                    <a:cubicBezTo>
                      <a:pt x="157" y="98176"/>
                      <a:pt x="28541" y="126434"/>
                      <a:pt x="63500" y="126434"/>
                    </a:cubicBezTo>
                    <a:cubicBezTo>
                      <a:pt x="98460" y="126434"/>
                      <a:pt x="126844" y="98176"/>
                      <a:pt x="127000" y="63217"/>
                    </a:cubicBezTo>
                    <a:close/>
                    <a:moveTo>
                      <a:pt x="63864" y="34644"/>
                    </a:moveTo>
                    <a:cubicBezTo>
                      <a:pt x="48133" y="34515"/>
                      <a:pt x="35255" y="47125"/>
                      <a:pt x="35055" y="62856"/>
                    </a:cubicBezTo>
                    <a:cubicBezTo>
                      <a:pt x="34855" y="78586"/>
                      <a:pt x="47408" y="91519"/>
                      <a:pt x="63137" y="91790"/>
                    </a:cubicBezTo>
                    <a:lnTo>
                      <a:pt x="1178329" y="105972"/>
                    </a:lnTo>
                    <a:cubicBezTo>
                      <a:pt x="1194061" y="106101"/>
                      <a:pt x="1206938" y="93491"/>
                      <a:pt x="1207138" y="77760"/>
                    </a:cubicBezTo>
                    <a:cubicBezTo>
                      <a:pt x="1207338" y="62030"/>
                      <a:pt x="1194786" y="49097"/>
                      <a:pt x="1179056" y="48826"/>
                    </a:cubicBezTo>
                    <a:close/>
                  </a:path>
                </a:pathLst>
              </a:custGeom>
              <a:solidFill>
                <a:srgbClr val="41B8D5"/>
              </a:solidFill>
            </p:spPr>
          </p:sp>
          <p:sp>
            <p:nvSpPr>
              <p:cNvPr id="38" name="Freeform 38"/>
              <p:cNvSpPr/>
              <p:nvPr/>
            </p:nvSpPr>
            <p:spPr>
              <a:xfrm>
                <a:off x="2724481" y="4012406"/>
                <a:ext cx="1242192" cy="131888"/>
              </a:xfrm>
              <a:custGeom>
                <a:avLst/>
                <a:gdLst/>
                <a:ahLst/>
                <a:cxnLst/>
                <a:rect l="l" t="t" r="r" b="b"/>
                <a:pathLst>
                  <a:path w="1242192" h="131888">
                    <a:moveTo>
                      <a:pt x="127000" y="68671"/>
                    </a:moveTo>
                    <a:cubicBezTo>
                      <a:pt x="126843" y="33712"/>
                      <a:pt x="98459" y="5454"/>
                      <a:pt x="63500" y="5454"/>
                    </a:cubicBezTo>
                    <a:cubicBezTo>
                      <a:pt x="28540" y="5454"/>
                      <a:pt x="156" y="33712"/>
                      <a:pt x="0" y="68671"/>
                    </a:cubicBezTo>
                    <a:cubicBezTo>
                      <a:pt x="156" y="103630"/>
                      <a:pt x="28540" y="131888"/>
                      <a:pt x="63500" y="131888"/>
                    </a:cubicBezTo>
                    <a:cubicBezTo>
                      <a:pt x="98459" y="131888"/>
                      <a:pt x="126843" y="103630"/>
                      <a:pt x="127000" y="68671"/>
                    </a:cubicBezTo>
                    <a:close/>
                    <a:moveTo>
                      <a:pt x="63360" y="40096"/>
                    </a:moveTo>
                    <a:cubicBezTo>
                      <a:pt x="47629" y="40244"/>
                      <a:pt x="34976" y="53078"/>
                      <a:pt x="35053" y="68810"/>
                    </a:cubicBezTo>
                    <a:cubicBezTo>
                      <a:pt x="35130" y="84542"/>
                      <a:pt x="47908" y="97252"/>
                      <a:pt x="63640" y="97245"/>
                    </a:cubicBezTo>
                    <a:lnTo>
                      <a:pt x="1178832" y="91791"/>
                    </a:lnTo>
                    <a:cubicBezTo>
                      <a:pt x="1194563" y="91644"/>
                      <a:pt x="1207216" y="78809"/>
                      <a:pt x="1207139" y="63077"/>
                    </a:cubicBezTo>
                    <a:cubicBezTo>
                      <a:pt x="1207063" y="47345"/>
                      <a:pt x="1194284" y="34635"/>
                      <a:pt x="1178552" y="34642"/>
                    </a:cubicBezTo>
                    <a:close/>
                    <a:moveTo>
                      <a:pt x="1242192" y="63217"/>
                    </a:moveTo>
                    <a:cubicBezTo>
                      <a:pt x="1242036" y="28257"/>
                      <a:pt x="1213651" y="0"/>
                      <a:pt x="1178692" y="0"/>
                    </a:cubicBezTo>
                    <a:cubicBezTo>
                      <a:pt x="1143733" y="0"/>
                      <a:pt x="1115348" y="28257"/>
                      <a:pt x="1115192" y="63217"/>
                    </a:cubicBezTo>
                    <a:cubicBezTo>
                      <a:pt x="1115348" y="98176"/>
                      <a:pt x="1143733" y="126433"/>
                      <a:pt x="1178692" y="126433"/>
                    </a:cubicBezTo>
                    <a:cubicBezTo>
                      <a:pt x="1213651" y="126433"/>
                      <a:pt x="1242036" y="98176"/>
                      <a:pt x="1242192" y="63217"/>
                    </a:cubicBezTo>
                    <a:close/>
                  </a:path>
                </a:pathLst>
              </a:custGeom>
              <a:solidFill>
                <a:srgbClr val="41B8D5"/>
              </a:solidFill>
            </p:spPr>
          </p:sp>
          <p:sp>
            <p:nvSpPr>
              <p:cNvPr id="39" name="Freeform 39"/>
              <p:cNvSpPr/>
              <p:nvPr/>
            </p:nvSpPr>
            <p:spPr>
              <a:xfrm>
                <a:off x="494096" y="4016769"/>
                <a:ext cx="1207140" cy="126433"/>
              </a:xfrm>
              <a:custGeom>
                <a:avLst/>
                <a:gdLst/>
                <a:ahLst/>
                <a:cxnLst/>
                <a:rect l="l" t="t" r="r" b="b"/>
                <a:pathLst>
                  <a:path w="1207140" h="126433">
                    <a:moveTo>
                      <a:pt x="127000" y="63217"/>
                    </a:moveTo>
                    <a:cubicBezTo>
                      <a:pt x="126844" y="28258"/>
                      <a:pt x="98460" y="0"/>
                      <a:pt x="63500" y="0"/>
                    </a:cubicBezTo>
                    <a:cubicBezTo>
                      <a:pt x="28541" y="0"/>
                      <a:pt x="156" y="28258"/>
                      <a:pt x="0" y="63217"/>
                    </a:cubicBezTo>
                    <a:cubicBezTo>
                      <a:pt x="156" y="98176"/>
                      <a:pt x="28541" y="126434"/>
                      <a:pt x="63500" y="126434"/>
                    </a:cubicBezTo>
                    <a:cubicBezTo>
                      <a:pt x="98460" y="126434"/>
                      <a:pt x="126844" y="98176"/>
                      <a:pt x="127000" y="63217"/>
                    </a:cubicBezTo>
                    <a:close/>
                    <a:moveTo>
                      <a:pt x="63500" y="34642"/>
                    </a:moveTo>
                    <a:cubicBezTo>
                      <a:pt x="47769" y="34712"/>
                      <a:pt x="35053" y="47485"/>
                      <a:pt x="35053" y="63217"/>
                    </a:cubicBezTo>
                    <a:cubicBezTo>
                      <a:pt x="35053" y="78949"/>
                      <a:pt x="47769" y="91721"/>
                      <a:pt x="63500" y="91792"/>
                    </a:cubicBezTo>
                    <a:lnTo>
                      <a:pt x="1178692" y="91792"/>
                    </a:lnTo>
                    <a:cubicBezTo>
                      <a:pt x="1194424" y="91721"/>
                      <a:pt x="1207140" y="78949"/>
                      <a:pt x="1207140" y="63217"/>
                    </a:cubicBezTo>
                    <a:cubicBezTo>
                      <a:pt x="1207140" y="47485"/>
                      <a:pt x="1194424" y="34712"/>
                      <a:pt x="1178692" y="34642"/>
                    </a:cubicBezTo>
                    <a:close/>
                  </a:path>
                </a:pathLst>
              </a:custGeom>
              <a:solidFill>
                <a:srgbClr val="2D8BBA"/>
              </a:solidFill>
            </p:spPr>
          </p:sp>
          <p:sp>
            <p:nvSpPr>
              <p:cNvPr id="40" name="Freeform 40"/>
              <p:cNvSpPr/>
              <p:nvPr/>
            </p:nvSpPr>
            <p:spPr>
              <a:xfrm>
                <a:off x="1609288" y="4016769"/>
                <a:ext cx="1207216" cy="126433"/>
              </a:xfrm>
              <a:custGeom>
                <a:avLst/>
                <a:gdLst/>
                <a:ahLst/>
                <a:cxnLst/>
                <a:rect l="l" t="t" r="r" b="b"/>
                <a:pathLst>
                  <a:path w="1207216" h="126433">
                    <a:moveTo>
                      <a:pt x="127000" y="63217"/>
                    </a:moveTo>
                    <a:cubicBezTo>
                      <a:pt x="126844" y="28258"/>
                      <a:pt x="98460" y="0"/>
                      <a:pt x="63500" y="0"/>
                    </a:cubicBezTo>
                    <a:cubicBezTo>
                      <a:pt x="28541" y="0"/>
                      <a:pt x="157" y="28258"/>
                      <a:pt x="0" y="63217"/>
                    </a:cubicBezTo>
                    <a:cubicBezTo>
                      <a:pt x="157" y="98176"/>
                      <a:pt x="28541" y="126434"/>
                      <a:pt x="63500" y="126434"/>
                    </a:cubicBezTo>
                    <a:cubicBezTo>
                      <a:pt x="98460" y="126434"/>
                      <a:pt x="126844" y="98176"/>
                      <a:pt x="127000" y="63217"/>
                    </a:cubicBezTo>
                    <a:close/>
                    <a:moveTo>
                      <a:pt x="63361" y="34642"/>
                    </a:moveTo>
                    <a:cubicBezTo>
                      <a:pt x="47629" y="34790"/>
                      <a:pt x="34976" y="47624"/>
                      <a:pt x="35053" y="63356"/>
                    </a:cubicBezTo>
                    <a:cubicBezTo>
                      <a:pt x="35130" y="79088"/>
                      <a:pt x="47908" y="91798"/>
                      <a:pt x="63640" y="91792"/>
                    </a:cubicBezTo>
                    <a:lnTo>
                      <a:pt x="1178833" y="86337"/>
                    </a:lnTo>
                    <a:cubicBezTo>
                      <a:pt x="1194564" y="86190"/>
                      <a:pt x="1207217" y="73355"/>
                      <a:pt x="1207140" y="57623"/>
                    </a:cubicBezTo>
                    <a:cubicBezTo>
                      <a:pt x="1207063" y="41892"/>
                      <a:pt x="1194285" y="29181"/>
                      <a:pt x="1178553" y="29188"/>
                    </a:cubicBezTo>
                    <a:close/>
                  </a:path>
                </a:pathLst>
              </a:custGeom>
              <a:solidFill>
                <a:srgbClr val="2D8BBA"/>
              </a:solidFill>
            </p:spPr>
          </p:sp>
          <p:sp>
            <p:nvSpPr>
              <p:cNvPr id="41" name="Freeform 41"/>
              <p:cNvSpPr/>
              <p:nvPr/>
            </p:nvSpPr>
            <p:spPr>
              <a:xfrm>
                <a:off x="2724481" y="4000406"/>
                <a:ext cx="1242192" cy="137342"/>
              </a:xfrm>
              <a:custGeom>
                <a:avLst/>
                <a:gdLst/>
                <a:ahLst/>
                <a:cxnLst/>
                <a:rect l="l" t="t" r="r" b="b"/>
                <a:pathLst>
                  <a:path w="1242192" h="137342">
                    <a:moveTo>
                      <a:pt x="127000" y="74126"/>
                    </a:moveTo>
                    <a:cubicBezTo>
                      <a:pt x="126843" y="39166"/>
                      <a:pt x="98459" y="10909"/>
                      <a:pt x="63500" y="10909"/>
                    </a:cubicBezTo>
                    <a:cubicBezTo>
                      <a:pt x="28540" y="10909"/>
                      <a:pt x="156" y="39166"/>
                      <a:pt x="0" y="74126"/>
                    </a:cubicBezTo>
                    <a:cubicBezTo>
                      <a:pt x="156" y="109085"/>
                      <a:pt x="28540" y="137342"/>
                      <a:pt x="63500" y="137342"/>
                    </a:cubicBezTo>
                    <a:cubicBezTo>
                      <a:pt x="98459" y="137342"/>
                      <a:pt x="126843" y="109085"/>
                      <a:pt x="127000" y="74126"/>
                    </a:cubicBezTo>
                    <a:close/>
                    <a:moveTo>
                      <a:pt x="63220" y="45552"/>
                    </a:moveTo>
                    <a:cubicBezTo>
                      <a:pt x="47490" y="45776"/>
                      <a:pt x="34900" y="58673"/>
                      <a:pt x="35054" y="74403"/>
                    </a:cubicBezTo>
                    <a:cubicBezTo>
                      <a:pt x="35208" y="90135"/>
                      <a:pt x="48048" y="102782"/>
                      <a:pt x="63779" y="102699"/>
                    </a:cubicBezTo>
                    <a:lnTo>
                      <a:pt x="1178971" y="91790"/>
                    </a:lnTo>
                    <a:cubicBezTo>
                      <a:pt x="1194701" y="91566"/>
                      <a:pt x="1207292" y="78669"/>
                      <a:pt x="1207138" y="62938"/>
                    </a:cubicBezTo>
                    <a:cubicBezTo>
                      <a:pt x="1206984" y="47207"/>
                      <a:pt x="1194144" y="34559"/>
                      <a:pt x="1178413" y="34643"/>
                    </a:cubicBezTo>
                    <a:close/>
                    <a:moveTo>
                      <a:pt x="1242192" y="63217"/>
                    </a:moveTo>
                    <a:cubicBezTo>
                      <a:pt x="1242036" y="28257"/>
                      <a:pt x="1213651" y="0"/>
                      <a:pt x="1178692" y="0"/>
                    </a:cubicBezTo>
                    <a:cubicBezTo>
                      <a:pt x="1143733" y="0"/>
                      <a:pt x="1115348" y="28257"/>
                      <a:pt x="1115192" y="63217"/>
                    </a:cubicBezTo>
                    <a:cubicBezTo>
                      <a:pt x="1115348" y="98176"/>
                      <a:pt x="1143733" y="126433"/>
                      <a:pt x="1178692" y="126433"/>
                    </a:cubicBezTo>
                    <a:cubicBezTo>
                      <a:pt x="1213651" y="126433"/>
                      <a:pt x="1242036" y="98176"/>
                      <a:pt x="1242192" y="63217"/>
                    </a:cubicBezTo>
                    <a:close/>
                  </a:path>
                </a:pathLst>
              </a:custGeom>
              <a:solidFill>
                <a:srgbClr val="2D8BBA"/>
              </a:solidFill>
            </p:spPr>
          </p:sp>
        </p:grpSp>
      </p:grpSp>
      <p:sp>
        <p:nvSpPr>
          <p:cNvPr id="42" name="Freeform 42"/>
          <p:cNvSpPr/>
          <p:nvPr/>
        </p:nvSpPr>
        <p:spPr>
          <a:xfrm>
            <a:off x="8386" y="3088146"/>
            <a:ext cx="8829489" cy="4710578"/>
          </a:xfrm>
          <a:custGeom>
            <a:avLst/>
            <a:gdLst/>
            <a:ahLst/>
            <a:cxnLst/>
            <a:rect l="l" t="t" r="r" b="b"/>
            <a:pathLst>
              <a:path w="8829489" h="4710578">
                <a:moveTo>
                  <a:pt x="0" y="0"/>
                </a:moveTo>
                <a:lnTo>
                  <a:pt x="8829489" y="0"/>
                </a:lnTo>
                <a:lnTo>
                  <a:pt x="8829489" y="4710578"/>
                </a:lnTo>
                <a:lnTo>
                  <a:pt x="0" y="4710578"/>
                </a:lnTo>
                <a:lnTo>
                  <a:pt x="0" y="0"/>
                </a:lnTo>
                <a:close/>
              </a:path>
            </a:pathLst>
          </a:custGeom>
          <a:blipFill>
            <a:blip r:embed="rId2"/>
            <a:stretch>
              <a:fillRect/>
            </a:stretch>
          </a:blipFill>
        </p:spPr>
      </p:sp>
      <p:grpSp>
        <p:nvGrpSpPr>
          <p:cNvPr id="43" name="Group 43"/>
          <p:cNvGrpSpPr/>
          <p:nvPr/>
        </p:nvGrpSpPr>
        <p:grpSpPr>
          <a:xfrm>
            <a:off x="8837875" y="7218257"/>
            <a:ext cx="9052008" cy="2852513"/>
            <a:chOff x="0" y="0"/>
            <a:chExt cx="2384068" cy="751279"/>
          </a:xfrm>
        </p:grpSpPr>
        <p:sp>
          <p:nvSpPr>
            <p:cNvPr id="44" name="Freeform 44"/>
            <p:cNvSpPr/>
            <p:nvPr/>
          </p:nvSpPr>
          <p:spPr>
            <a:xfrm>
              <a:off x="0" y="0"/>
              <a:ext cx="2384068" cy="751279"/>
            </a:xfrm>
            <a:custGeom>
              <a:avLst/>
              <a:gdLst/>
              <a:ahLst/>
              <a:cxnLst/>
              <a:rect l="l" t="t" r="r" b="b"/>
              <a:pathLst>
                <a:path w="2384068" h="751279">
                  <a:moveTo>
                    <a:pt x="43619" y="0"/>
                  </a:moveTo>
                  <a:lnTo>
                    <a:pt x="2340449" y="0"/>
                  </a:lnTo>
                  <a:cubicBezTo>
                    <a:pt x="2364539" y="0"/>
                    <a:pt x="2384068" y="19529"/>
                    <a:pt x="2384068" y="43619"/>
                  </a:cubicBezTo>
                  <a:lnTo>
                    <a:pt x="2384068" y="707660"/>
                  </a:lnTo>
                  <a:cubicBezTo>
                    <a:pt x="2384068" y="719229"/>
                    <a:pt x="2379473" y="730323"/>
                    <a:pt x="2371292" y="738503"/>
                  </a:cubicBezTo>
                  <a:cubicBezTo>
                    <a:pt x="2363112" y="746684"/>
                    <a:pt x="2352018" y="751279"/>
                    <a:pt x="2340449" y="751279"/>
                  </a:cubicBezTo>
                  <a:lnTo>
                    <a:pt x="43619" y="751279"/>
                  </a:lnTo>
                  <a:cubicBezTo>
                    <a:pt x="19529" y="751279"/>
                    <a:pt x="0" y="731750"/>
                    <a:pt x="0" y="707660"/>
                  </a:cubicBezTo>
                  <a:lnTo>
                    <a:pt x="0" y="43619"/>
                  </a:lnTo>
                  <a:cubicBezTo>
                    <a:pt x="0" y="19529"/>
                    <a:pt x="19529" y="0"/>
                    <a:pt x="43619" y="0"/>
                  </a:cubicBezTo>
                  <a:close/>
                </a:path>
              </a:pathLst>
            </a:custGeom>
            <a:solidFill>
              <a:srgbClr val="004AAD"/>
            </a:solidFill>
          </p:spPr>
        </p:sp>
        <p:sp>
          <p:nvSpPr>
            <p:cNvPr id="45" name="TextBox 4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46" name="TextBox 46"/>
          <p:cNvSpPr txBox="1"/>
          <p:nvPr/>
        </p:nvSpPr>
        <p:spPr>
          <a:xfrm>
            <a:off x="0" y="371152"/>
            <a:ext cx="17259300" cy="2264908"/>
          </a:xfrm>
          <a:prstGeom prst="rect">
            <a:avLst/>
          </a:prstGeom>
        </p:spPr>
        <p:txBody>
          <a:bodyPr lIns="0" tIns="0" rIns="0" bIns="0" rtlCol="0" anchor="t">
            <a:spAutoFit/>
          </a:bodyPr>
          <a:lstStyle/>
          <a:p>
            <a:pPr algn="ctr">
              <a:lnSpc>
                <a:spcPts val="4421"/>
              </a:lnSpc>
              <a:spcBef>
                <a:spcPct val="0"/>
              </a:spcBef>
            </a:pPr>
            <a:r>
              <a:rPr lang="en-US" sz="3158">
                <a:solidFill>
                  <a:srgbClr val="FFFFFF"/>
                </a:solidFill>
                <a:latin typeface="Times New Roman Bold"/>
              </a:rPr>
              <a:t>5. Investigate whether there is any correlation between vehicle sales and </a:t>
            </a:r>
          </a:p>
          <a:p>
            <a:pPr algn="ctr">
              <a:lnSpc>
                <a:spcPts val="4421"/>
              </a:lnSpc>
              <a:spcBef>
                <a:spcPct val="0"/>
              </a:spcBef>
            </a:pPr>
            <a:r>
              <a:rPr lang="en-US" sz="3158">
                <a:solidFill>
                  <a:srgbClr val="FFFFFF"/>
                </a:solidFill>
                <a:latin typeface="Times New Roman Bold"/>
              </a:rPr>
              <a:t>specific months or seasons in different districts. Are there any months </a:t>
            </a:r>
          </a:p>
          <a:p>
            <a:pPr algn="ctr">
              <a:lnSpc>
                <a:spcPts val="4421"/>
              </a:lnSpc>
              <a:spcBef>
                <a:spcPct val="0"/>
              </a:spcBef>
            </a:pPr>
            <a:r>
              <a:rPr lang="en-US" sz="3158">
                <a:solidFill>
                  <a:srgbClr val="FFFFFF"/>
                </a:solidFill>
                <a:latin typeface="Times New Roman Bold"/>
              </a:rPr>
              <a:t>or seasons that consistently show higher or lower sales rate, and if yes, </a:t>
            </a:r>
          </a:p>
          <a:p>
            <a:pPr algn="ctr">
              <a:lnSpc>
                <a:spcPts val="4421"/>
              </a:lnSpc>
              <a:spcBef>
                <a:spcPct val="0"/>
              </a:spcBef>
            </a:pPr>
            <a:r>
              <a:rPr lang="en-US" sz="3158">
                <a:solidFill>
                  <a:srgbClr val="FFFFFF"/>
                </a:solidFill>
                <a:latin typeface="Times New Roman Bold"/>
              </a:rPr>
              <a:t>what could be the driving factors? (Consider Fuel-Type category only)</a:t>
            </a:r>
          </a:p>
        </p:txBody>
      </p:sp>
      <p:sp>
        <p:nvSpPr>
          <p:cNvPr id="47" name="TextBox 47"/>
          <p:cNvSpPr txBox="1"/>
          <p:nvPr/>
        </p:nvSpPr>
        <p:spPr>
          <a:xfrm>
            <a:off x="1275625" y="8549720"/>
            <a:ext cx="5758589" cy="1613058"/>
          </a:xfrm>
          <a:prstGeom prst="rect">
            <a:avLst/>
          </a:prstGeom>
        </p:spPr>
        <p:txBody>
          <a:bodyPr lIns="0" tIns="0" rIns="0" bIns="0" rtlCol="0" anchor="t">
            <a:spAutoFit/>
          </a:bodyPr>
          <a:lstStyle/>
          <a:p>
            <a:pPr algn="ctr">
              <a:lnSpc>
                <a:spcPts val="6168"/>
              </a:lnSpc>
              <a:spcBef>
                <a:spcPct val="0"/>
              </a:spcBef>
            </a:pPr>
            <a:r>
              <a:rPr lang="en-US" sz="4406">
                <a:solidFill>
                  <a:srgbClr val="FFFFFF"/>
                </a:solidFill>
                <a:latin typeface="Times New Roman Bold"/>
              </a:rPr>
              <a:t>Top 5 Districts that shows maximum sales</a:t>
            </a:r>
          </a:p>
        </p:txBody>
      </p:sp>
      <p:sp>
        <p:nvSpPr>
          <p:cNvPr id="48" name="TextBox 48"/>
          <p:cNvSpPr txBox="1"/>
          <p:nvPr/>
        </p:nvSpPr>
        <p:spPr>
          <a:xfrm>
            <a:off x="9393889" y="7404603"/>
            <a:ext cx="7865411" cy="2426207"/>
          </a:xfrm>
          <a:prstGeom prst="rect">
            <a:avLst/>
          </a:prstGeom>
        </p:spPr>
        <p:txBody>
          <a:bodyPr lIns="0" tIns="0" rIns="0" bIns="0" rtlCol="0" anchor="t">
            <a:spAutoFit/>
          </a:bodyPr>
          <a:lstStyle/>
          <a:p>
            <a:pPr algn="ctr">
              <a:lnSpc>
                <a:spcPts val="2711"/>
              </a:lnSpc>
              <a:spcBef>
                <a:spcPct val="0"/>
              </a:spcBef>
            </a:pPr>
            <a:r>
              <a:rPr lang="en-US" sz="1936">
                <a:solidFill>
                  <a:srgbClr val="FFFFFF"/>
                </a:solidFill>
                <a:latin typeface="Times New Roman Bold"/>
              </a:rPr>
              <a:t>In different districts, we observe a positive relationship between vehicle sales and the months or seasons. Specifically, the months of March, June, and October consistently have higher sales rates due to factors such as financial incentives, increased demand, and favorable weather conditions. On the other hand, December, April, and July consistently show lower sales rates because of reasons like holiday season, financial constraints, and unfavorable weather.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extBox 2"/>
          <p:cNvSpPr txBox="1"/>
          <p:nvPr/>
        </p:nvSpPr>
        <p:spPr>
          <a:xfrm>
            <a:off x="240266" y="631826"/>
            <a:ext cx="18047734" cy="2447183"/>
          </a:xfrm>
          <a:prstGeom prst="rect">
            <a:avLst/>
          </a:prstGeom>
        </p:spPr>
        <p:txBody>
          <a:bodyPr lIns="0" tIns="0" rIns="0" bIns="0" rtlCol="0" anchor="t">
            <a:spAutoFit/>
          </a:bodyPr>
          <a:lstStyle/>
          <a:p>
            <a:pPr algn="ctr">
              <a:lnSpc>
                <a:spcPts val="4759"/>
              </a:lnSpc>
              <a:spcBef>
                <a:spcPct val="0"/>
              </a:spcBef>
            </a:pPr>
            <a:r>
              <a:rPr lang="en-US" sz="3399">
                <a:solidFill>
                  <a:srgbClr val="FFFFFF"/>
                </a:solidFill>
                <a:latin typeface="Times New Roman Bold"/>
              </a:rPr>
              <a:t>6. How does the distribution of vehicles vary by vehicle class </a:t>
            </a:r>
          </a:p>
          <a:p>
            <a:pPr algn="ctr">
              <a:lnSpc>
                <a:spcPts val="4759"/>
              </a:lnSpc>
              <a:spcBef>
                <a:spcPct val="0"/>
              </a:spcBef>
            </a:pPr>
            <a:r>
              <a:rPr lang="en-US" sz="3399">
                <a:solidFill>
                  <a:srgbClr val="FFFFFF"/>
                </a:solidFill>
                <a:latin typeface="Times New Roman Bold"/>
              </a:rPr>
              <a:t>(MotorCycle, MotorCar, AutoRickshaw, Agriculture) across different </a:t>
            </a:r>
          </a:p>
          <a:p>
            <a:pPr algn="ctr">
              <a:lnSpc>
                <a:spcPts val="4759"/>
              </a:lnSpc>
              <a:spcBef>
                <a:spcPct val="0"/>
              </a:spcBef>
            </a:pPr>
            <a:r>
              <a:rPr lang="en-US" sz="3399">
                <a:solidFill>
                  <a:srgbClr val="FFFFFF"/>
                </a:solidFill>
                <a:latin typeface="Times New Roman Bold"/>
              </a:rPr>
              <a:t>districts? Are there any districts with a predominant preference for a </a:t>
            </a:r>
          </a:p>
          <a:p>
            <a:pPr algn="ctr">
              <a:lnSpc>
                <a:spcPts val="4759"/>
              </a:lnSpc>
              <a:spcBef>
                <a:spcPct val="0"/>
              </a:spcBef>
            </a:pPr>
            <a:r>
              <a:rPr lang="en-US" sz="3399">
                <a:solidFill>
                  <a:srgbClr val="FFFFFF"/>
                </a:solidFill>
                <a:latin typeface="Times New Roman Bold"/>
              </a:rPr>
              <a:t>specific vehicle class? Consider FY 2022 for analysis.</a:t>
            </a:r>
          </a:p>
        </p:txBody>
      </p:sp>
      <p:grpSp>
        <p:nvGrpSpPr>
          <p:cNvPr id="3" name="Group 3"/>
          <p:cNvGrpSpPr/>
          <p:nvPr/>
        </p:nvGrpSpPr>
        <p:grpSpPr>
          <a:xfrm>
            <a:off x="122850" y="3044745"/>
            <a:ext cx="6968755" cy="5011554"/>
            <a:chOff x="0" y="0"/>
            <a:chExt cx="9291674" cy="6682072"/>
          </a:xfrm>
        </p:grpSpPr>
        <p:sp>
          <p:nvSpPr>
            <p:cNvPr id="4" name="TextBox 4"/>
            <p:cNvSpPr txBox="1"/>
            <p:nvPr/>
          </p:nvSpPr>
          <p:spPr>
            <a:xfrm>
              <a:off x="0" y="2712985"/>
              <a:ext cx="1647844" cy="923569"/>
            </a:xfrm>
            <a:prstGeom prst="rect">
              <a:avLst/>
            </a:prstGeom>
          </p:spPr>
          <p:txBody>
            <a:bodyPr lIns="0" tIns="0" rIns="0" bIns="0" rtlCol="0" anchor="t">
              <a:spAutoFit/>
            </a:bodyPr>
            <a:lstStyle/>
            <a:p>
              <a:pPr algn="ctr">
                <a:lnSpc>
                  <a:spcPts val="2702"/>
                </a:lnSpc>
              </a:pPr>
              <a:r>
                <a:rPr lang="en-US" sz="1930">
                  <a:solidFill>
                    <a:srgbClr val="FFFFFF"/>
                  </a:solidFill>
                  <a:latin typeface="Times New Roman Bold"/>
                </a:rPr>
                <a:t>Rangareddy</a:t>
              </a:r>
            </a:p>
            <a:p>
              <a:pPr algn="ctr">
                <a:lnSpc>
                  <a:spcPts val="2702"/>
                </a:lnSpc>
              </a:pPr>
              <a:r>
                <a:rPr lang="en-US" sz="1930">
                  <a:solidFill>
                    <a:srgbClr val="FFFFFF"/>
                  </a:solidFill>
                  <a:latin typeface="Times New Roman Bold"/>
                </a:rPr>
                <a:t>33.4%</a:t>
              </a:r>
            </a:p>
          </p:txBody>
        </p:sp>
        <p:sp>
          <p:nvSpPr>
            <p:cNvPr id="5" name="TextBox 5"/>
            <p:cNvSpPr txBox="1"/>
            <p:nvPr/>
          </p:nvSpPr>
          <p:spPr>
            <a:xfrm>
              <a:off x="6465361" y="5678877"/>
              <a:ext cx="2826313" cy="923569"/>
            </a:xfrm>
            <a:prstGeom prst="rect">
              <a:avLst/>
            </a:prstGeom>
          </p:spPr>
          <p:txBody>
            <a:bodyPr lIns="0" tIns="0" rIns="0" bIns="0" rtlCol="0" anchor="t">
              <a:spAutoFit/>
            </a:bodyPr>
            <a:lstStyle/>
            <a:p>
              <a:pPr algn="ctr">
                <a:lnSpc>
                  <a:spcPts val="2702"/>
                </a:lnSpc>
              </a:pPr>
              <a:r>
                <a:rPr lang="en-US" sz="1930">
                  <a:solidFill>
                    <a:srgbClr val="FFFFFF"/>
                  </a:solidFill>
                  <a:latin typeface="Times New Roman Bold"/>
                </a:rPr>
                <a:t>Medchal_Malkajgiri</a:t>
              </a:r>
            </a:p>
            <a:p>
              <a:pPr algn="ctr">
                <a:lnSpc>
                  <a:spcPts val="2702"/>
                </a:lnSpc>
              </a:pPr>
              <a:r>
                <a:rPr lang="en-US" sz="1930">
                  <a:solidFill>
                    <a:srgbClr val="FFFFFF"/>
                  </a:solidFill>
                  <a:latin typeface="Times New Roman Bold"/>
                </a:rPr>
                <a:t>30.7%</a:t>
              </a:r>
            </a:p>
          </p:txBody>
        </p:sp>
        <p:sp>
          <p:nvSpPr>
            <p:cNvPr id="6" name="TextBox 6"/>
            <p:cNvSpPr txBox="1"/>
            <p:nvPr/>
          </p:nvSpPr>
          <p:spPr>
            <a:xfrm>
              <a:off x="7080881" y="822680"/>
              <a:ext cx="1518406" cy="923569"/>
            </a:xfrm>
            <a:prstGeom prst="rect">
              <a:avLst/>
            </a:prstGeom>
          </p:spPr>
          <p:txBody>
            <a:bodyPr lIns="0" tIns="0" rIns="0" bIns="0" rtlCol="0" anchor="t">
              <a:spAutoFit/>
            </a:bodyPr>
            <a:lstStyle/>
            <a:p>
              <a:pPr algn="ctr">
                <a:lnSpc>
                  <a:spcPts val="2702"/>
                </a:lnSpc>
              </a:pPr>
              <a:r>
                <a:rPr lang="en-US" sz="1930">
                  <a:solidFill>
                    <a:srgbClr val="FFFFFF"/>
                  </a:solidFill>
                  <a:latin typeface="Times New Roman Bold"/>
                </a:rPr>
                <a:t>Hyderabad</a:t>
              </a:r>
            </a:p>
            <a:p>
              <a:pPr algn="ctr">
                <a:lnSpc>
                  <a:spcPts val="2702"/>
                </a:lnSpc>
              </a:pPr>
              <a:r>
                <a:rPr lang="en-US" sz="1930">
                  <a:solidFill>
                    <a:srgbClr val="FFFFFF"/>
                  </a:solidFill>
                  <a:latin typeface="Times New Roman Bold"/>
                </a:rPr>
                <a:t>25.8%</a:t>
              </a:r>
            </a:p>
          </p:txBody>
        </p:sp>
        <p:sp>
          <p:nvSpPr>
            <p:cNvPr id="7" name="TextBox 7"/>
            <p:cNvSpPr txBox="1"/>
            <p:nvPr/>
          </p:nvSpPr>
          <p:spPr>
            <a:xfrm>
              <a:off x="3314245" y="-85725"/>
              <a:ext cx="1610218" cy="923569"/>
            </a:xfrm>
            <a:prstGeom prst="rect">
              <a:avLst/>
            </a:prstGeom>
          </p:spPr>
          <p:txBody>
            <a:bodyPr lIns="0" tIns="0" rIns="0" bIns="0" rtlCol="0" anchor="t">
              <a:spAutoFit/>
            </a:bodyPr>
            <a:lstStyle/>
            <a:p>
              <a:pPr algn="ctr">
                <a:lnSpc>
                  <a:spcPts val="2702"/>
                </a:lnSpc>
              </a:pPr>
              <a:r>
                <a:rPr lang="en-US" sz="1930">
                  <a:solidFill>
                    <a:srgbClr val="FFFFFF"/>
                  </a:solidFill>
                  <a:latin typeface="Times New Roman Bold"/>
                </a:rPr>
                <a:t>Sangareddy</a:t>
              </a:r>
            </a:p>
            <a:p>
              <a:pPr algn="ctr">
                <a:lnSpc>
                  <a:spcPts val="2702"/>
                </a:lnSpc>
              </a:pPr>
              <a:r>
                <a:rPr lang="en-US" sz="1930">
                  <a:solidFill>
                    <a:srgbClr val="FFFFFF"/>
                  </a:solidFill>
                  <a:latin typeface="Times New Roman Bold"/>
                </a:rPr>
                <a:t>6.8%</a:t>
              </a:r>
            </a:p>
          </p:txBody>
        </p:sp>
        <p:sp>
          <p:nvSpPr>
            <p:cNvPr id="8" name="TextBox 8"/>
            <p:cNvSpPr txBox="1"/>
            <p:nvPr/>
          </p:nvSpPr>
          <p:spPr>
            <a:xfrm>
              <a:off x="1702793" y="5758504"/>
              <a:ext cx="1552738" cy="923569"/>
            </a:xfrm>
            <a:prstGeom prst="rect">
              <a:avLst/>
            </a:prstGeom>
          </p:spPr>
          <p:txBody>
            <a:bodyPr lIns="0" tIns="0" rIns="0" bIns="0" rtlCol="0" anchor="t">
              <a:spAutoFit/>
            </a:bodyPr>
            <a:lstStyle/>
            <a:p>
              <a:pPr algn="ctr">
                <a:lnSpc>
                  <a:spcPts val="2702"/>
                </a:lnSpc>
              </a:pPr>
              <a:r>
                <a:rPr lang="en-US" sz="1930">
                  <a:solidFill>
                    <a:srgbClr val="FFFFFF"/>
                  </a:solidFill>
                  <a:latin typeface="Times New Roman Bold"/>
                </a:rPr>
                <a:t>Nizamabad</a:t>
              </a:r>
            </a:p>
            <a:p>
              <a:pPr algn="ctr">
                <a:lnSpc>
                  <a:spcPts val="2702"/>
                </a:lnSpc>
              </a:pPr>
              <a:r>
                <a:rPr lang="en-US" sz="1930">
                  <a:solidFill>
                    <a:srgbClr val="FFFFFF"/>
                  </a:solidFill>
                  <a:latin typeface="Times New Roman Bold"/>
                </a:rPr>
                <a:t>3.3%</a:t>
              </a:r>
            </a:p>
          </p:txBody>
        </p:sp>
        <p:grpSp>
          <p:nvGrpSpPr>
            <p:cNvPr id="9" name="Group 9"/>
            <p:cNvGrpSpPr>
              <a:grpSpLocks noChangeAspect="1"/>
            </p:cNvGrpSpPr>
            <p:nvPr/>
          </p:nvGrpSpPr>
          <p:grpSpPr>
            <a:xfrm>
              <a:off x="2321102" y="1032550"/>
              <a:ext cx="4943793" cy="4943793"/>
              <a:chOff x="0" y="0"/>
              <a:chExt cx="2540000" cy="2540000"/>
            </a:xfrm>
          </p:grpSpPr>
          <p:sp>
            <p:nvSpPr>
              <p:cNvPr id="10" name="Freeform 10"/>
              <p:cNvSpPr/>
              <p:nvPr/>
            </p:nvSpPr>
            <p:spPr>
              <a:xfrm>
                <a:off x="1270000" y="0"/>
                <a:ext cx="1299384" cy="1396288"/>
              </a:xfrm>
              <a:custGeom>
                <a:avLst/>
                <a:gdLst/>
                <a:ahLst/>
                <a:cxnLst/>
                <a:rect l="l" t="t" r="r" b="b"/>
                <a:pathLst>
                  <a:path w="1299384" h="1396288">
                    <a:moveTo>
                      <a:pt x="0" y="0"/>
                    </a:moveTo>
                    <a:cubicBezTo>
                      <a:pt x="358797" y="0"/>
                      <a:pt x="700854" y="151769"/>
                      <a:pt x="941617" y="417793"/>
                    </a:cubicBezTo>
                    <a:cubicBezTo>
                      <a:pt x="1182381" y="683816"/>
                      <a:pt x="1299384" y="1039269"/>
                      <a:pt x="1263705" y="1396288"/>
                    </a:cubicBezTo>
                    <a:lnTo>
                      <a:pt x="631853" y="1333144"/>
                    </a:lnTo>
                    <a:cubicBezTo>
                      <a:pt x="649692" y="1154634"/>
                      <a:pt x="591190" y="976908"/>
                      <a:pt x="470809" y="843896"/>
                    </a:cubicBezTo>
                    <a:cubicBezTo>
                      <a:pt x="350427" y="710885"/>
                      <a:pt x="179399" y="635000"/>
                      <a:pt x="0" y="635000"/>
                    </a:cubicBezTo>
                    <a:close/>
                  </a:path>
                </a:pathLst>
              </a:custGeom>
              <a:solidFill>
                <a:srgbClr val="6CE5E8"/>
              </a:solidFill>
            </p:spPr>
          </p:sp>
          <p:sp>
            <p:nvSpPr>
              <p:cNvPr id="11" name="Freeform 11"/>
              <p:cNvSpPr/>
              <p:nvPr/>
            </p:nvSpPr>
            <p:spPr>
              <a:xfrm>
                <a:off x="711769" y="1301486"/>
                <a:ext cx="1826669" cy="1296955"/>
              </a:xfrm>
              <a:custGeom>
                <a:avLst/>
                <a:gdLst/>
                <a:ahLst/>
                <a:cxnLst/>
                <a:rect l="l" t="t" r="r" b="b"/>
                <a:pathLst>
                  <a:path w="1826669" h="1296955">
                    <a:moveTo>
                      <a:pt x="1826669" y="31485"/>
                    </a:moveTo>
                    <a:cubicBezTo>
                      <a:pt x="1805495" y="457998"/>
                      <a:pt x="1571385" y="845315"/>
                      <a:pt x="1203593" y="1062318"/>
                    </a:cubicBezTo>
                    <a:cubicBezTo>
                      <a:pt x="835801" y="1279321"/>
                      <a:pt x="383572" y="1296955"/>
                      <a:pt x="0" y="1109250"/>
                    </a:cubicBezTo>
                    <a:lnTo>
                      <a:pt x="279115" y="538882"/>
                    </a:lnTo>
                    <a:cubicBezTo>
                      <a:pt x="470902" y="632735"/>
                      <a:pt x="697016" y="623918"/>
                      <a:pt x="880912" y="515416"/>
                    </a:cubicBezTo>
                    <a:cubicBezTo>
                      <a:pt x="1064808" y="406915"/>
                      <a:pt x="1181863" y="213256"/>
                      <a:pt x="1192450" y="0"/>
                    </a:cubicBezTo>
                    <a:close/>
                  </a:path>
                </a:pathLst>
              </a:custGeom>
              <a:solidFill>
                <a:srgbClr val="41B8D5"/>
              </a:solidFill>
            </p:spPr>
          </p:sp>
          <p:sp>
            <p:nvSpPr>
              <p:cNvPr id="12" name="Freeform 12"/>
              <p:cNvSpPr/>
              <p:nvPr/>
            </p:nvSpPr>
            <p:spPr>
              <a:xfrm>
                <a:off x="489553" y="1770950"/>
                <a:ext cx="530187" cy="666260"/>
              </a:xfrm>
              <a:custGeom>
                <a:avLst/>
                <a:gdLst/>
                <a:ahLst/>
                <a:cxnLst/>
                <a:rect l="l" t="t" r="r" b="b"/>
                <a:pathLst>
                  <a:path w="530187" h="666260">
                    <a:moveTo>
                      <a:pt x="279926" y="666260"/>
                    </a:moveTo>
                    <a:cubicBezTo>
                      <a:pt x="179921" y="623376"/>
                      <a:pt x="85842" y="567817"/>
                      <a:pt x="0" y="500950"/>
                    </a:cubicBezTo>
                    <a:lnTo>
                      <a:pt x="390224" y="0"/>
                    </a:lnTo>
                    <a:cubicBezTo>
                      <a:pt x="433144" y="33434"/>
                      <a:pt x="480184" y="61213"/>
                      <a:pt x="530187" y="82655"/>
                    </a:cubicBezTo>
                    <a:close/>
                  </a:path>
                </a:pathLst>
              </a:custGeom>
              <a:solidFill>
                <a:srgbClr val="2D8BBA"/>
              </a:solidFill>
            </p:spPr>
          </p:sp>
          <p:sp>
            <p:nvSpPr>
              <p:cNvPr id="13" name="Freeform 13"/>
              <p:cNvSpPr/>
              <p:nvPr/>
            </p:nvSpPr>
            <p:spPr>
              <a:xfrm>
                <a:off x="-45421" y="90550"/>
                <a:ext cx="1079944" cy="2219104"/>
              </a:xfrm>
              <a:custGeom>
                <a:avLst/>
                <a:gdLst/>
                <a:ahLst/>
                <a:cxnLst/>
                <a:rect l="l" t="t" r="r" b="b"/>
                <a:pathLst>
                  <a:path w="1079944" h="2219104">
                    <a:moveTo>
                      <a:pt x="586024" y="2219104"/>
                    </a:moveTo>
                    <a:cubicBezTo>
                      <a:pt x="204262" y="1951269"/>
                      <a:pt x="0" y="1495749"/>
                      <a:pt x="53947" y="1032535"/>
                    </a:cubicBezTo>
                    <a:cubicBezTo>
                      <a:pt x="107895" y="569321"/>
                      <a:pt x="411373" y="172934"/>
                      <a:pt x="844467" y="0"/>
                    </a:cubicBezTo>
                    <a:lnTo>
                      <a:pt x="1079944" y="589725"/>
                    </a:lnTo>
                    <a:cubicBezTo>
                      <a:pt x="863397" y="676192"/>
                      <a:pt x="711658" y="874386"/>
                      <a:pt x="684684" y="1105992"/>
                    </a:cubicBezTo>
                    <a:cubicBezTo>
                      <a:pt x="657710" y="1337599"/>
                      <a:pt x="759842" y="1565359"/>
                      <a:pt x="950722" y="1699277"/>
                    </a:cubicBezTo>
                    <a:close/>
                  </a:path>
                </a:pathLst>
              </a:custGeom>
              <a:solidFill>
                <a:srgbClr val="2F5F98"/>
              </a:solidFill>
            </p:spPr>
          </p:sp>
          <p:sp>
            <p:nvSpPr>
              <p:cNvPr id="14" name="Freeform 14"/>
              <p:cNvSpPr/>
              <p:nvPr/>
            </p:nvSpPr>
            <p:spPr>
              <a:xfrm>
                <a:off x="740687" y="0"/>
                <a:ext cx="529249" cy="692781"/>
              </a:xfrm>
              <a:custGeom>
                <a:avLst/>
                <a:gdLst/>
                <a:ahLst/>
                <a:cxnLst/>
                <a:rect l="l" t="t" r="r" b="b"/>
                <a:pathLst>
                  <a:path w="529249" h="692781">
                    <a:moveTo>
                      <a:pt x="0" y="115562"/>
                    </a:moveTo>
                    <a:cubicBezTo>
                      <a:pt x="166033" y="39435"/>
                      <a:pt x="346533" y="18"/>
                      <a:pt x="529186" y="0"/>
                    </a:cubicBezTo>
                    <a:lnTo>
                      <a:pt x="529250" y="635000"/>
                    </a:lnTo>
                    <a:cubicBezTo>
                      <a:pt x="437923" y="635009"/>
                      <a:pt x="347673" y="654718"/>
                      <a:pt x="264656" y="692781"/>
                    </a:cubicBezTo>
                    <a:close/>
                  </a:path>
                </a:pathLst>
              </a:custGeom>
              <a:solidFill>
                <a:srgbClr val="31356E"/>
              </a:solidFill>
            </p:spPr>
          </p:sp>
        </p:grpSp>
      </p:grpSp>
      <p:sp>
        <p:nvSpPr>
          <p:cNvPr id="15" name="TextBox 15"/>
          <p:cNvSpPr txBox="1"/>
          <p:nvPr/>
        </p:nvSpPr>
        <p:spPr>
          <a:xfrm>
            <a:off x="240266" y="8213563"/>
            <a:ext cx="5717542" cy="890164"/>
          </a:xfrm>
          <a:prstGeom prst="rect">
            <a:avLst/>
          </a:prstGeom>
        </p:spPr>
        <p:txBody>
          <a:bodyPr lIns="0" tIns="0" rIns="0" bIns="0" rtlCol="0" anchor="t">
            <a:spAutoFit/>
          </a:bodyPr>
          <a:lstStyle/>
          <a:p>
            <a:pPr algn="ctr">
              <a:lnSpc>
                <a:spcPts val="6579"/>
              </a:lnSpc>
              <a:spcBef>
                <a:spcPct val="0"/>
              </a:spcBef>
            </a:pPr>
            <a:r>
              <a:rPr lang="en-US" sz="4699">
                <a:solidFill>
                  <a:srgbClr val="FFFFFF"/>
                </a:solidFill>
                <a:latin typeface="Times New Roman Bold"/>
              </a:rPr>
              <a:t>MotorCar</a:t>
            </a:r>
          </a:p>
        </p:txBody>
      </p:sp>
      <p:grpSp>
        <p:nvGrpSpPr>
          <p:cNvPr id="16" name="Group 16"/>
          <p:cNvGrpSpPr/>
          <p:nvPr/>
        </p:nvGrpSpPr>
        <p:grpSpPr>
          <a:xfrm>
            <a:off x="6633219" y="3323350"/>
            <a:ext cx="6248811" cy="4562739"/>
            <a:chOff x="0" y="0"/>
            <a:chExt cx="8331747" cy="6083652"/>
          </a:xfrm>
        </p:grpSpPr>
        <p:sp>
          <p:nvSpPr>
            <p:cNvPr id="17" name="TextBox 17"/>
            <p:cNvSpPr txBox="1"/>
            <p:nvPr/>
          </p:nvSpPr>
          <p:spPr>
            <a:xfrm>
              <a:off x="7192403" y="2535286"/>
              <a:ext cx="1139344" cy="693426"/>
            </a:xfrm>
            <a:prstGeom prst="rect">
              <a:avLst/>
            </a:prstGeom>
          </p:spPr>
          <p:txBody>
            <a:bodyPr lIns="0" tIns="0" rIns="0" bIns="0" rtlCol="0" anchor="t">
              <a:spAutoFit/>
            </a:bodyPr>
            <a:lstStyle/>
            <a:p>
              <a:pPr algn="ctr">
                <a:lnSpc>
                  <a:spcPts val="2027"/>
                </a:lnSpc>
              </a:pPr>
              <a:r>
                <a:rPr lang="en-US" sz="1448">
                  <a:solidFill>
                    <a:srgbClr val="FFFFFF"/>
                  </a:solidFill>
                  <a:latin typeface="Times New Roman Bold"/>
                </a:rPr>
                <a:t>Hyderabad</a:t>
              </a:r>
            </a:p>
            <a:p>
              <a:pPr algn="ctr">
                <a:lnSpc>
                  <a:spcPts val="2027"/>
                </a:lnSpc>
              </a:pPr>
              <a:r>
                <a:rPr lang="en-US" sz="1448">
                  <a:solidFill>
                    <a:srgbClr val="FFFFFF"/>
                  </a:solidFill>
                  <a:latin typeface="Times New Roman Bold"/>
                </a:rPr>
                <a:t>50%</a:t>
              </a:r>
            </a:p>
          </p:txBody>
        </p:sp>
        <p:sp>
          <p:nvSpPr>
            <p:cNvPr id="18" name="TextBox 18"/>
            <p:cNvSpPr txBox="1"/>
            <p:nvPr/>
          </p:nvSpPr>
          <p:spPr>
            <a:xfrm>
              <a:off x="1616461" y="-57150"/>
              <a:ext cx="1085711" cy="693426"/>
            </a:xfrm>
            <a:prstGeom prst="rect">
              <a:avLst/>
            </a:prstGeom>
          </p:spPr>
          <p:txBody>
            <a:bodyPr lIns="0" tIns="0" rIns="0" bIns="0" rtlCol="0" anchor="t">
              <a:spAutoFit/>
            </a:bodyPr>
            <a:lstStyle/>
            <a:p>
              <a:pPr algn="ctr">
                <a:lnSpc>
                  <a:spcPts val="2027"/>
                </a:lnSpc>
              </a:pPr>
              <a:r>
                <a:rPr lang="en-US" sz="1448">
                  <a:solidFill>
                    <a:srgbClr val="FFFFFF"/>
                  </a:solidFill>
                  <a:latin typeface="Times New Roman Bold"/>
                </a:rPr>
                <a:t>Vikarabad</a:t>
              </a:r>
            </a:p>
            <a:p>
              <a:pPr algn="ctr">
                <a:lnSpc>
                  <a:spcPts val="2027"/>
                </a:lnSpc>
              </a:pPr>
              <a:r>
                <a:rPr lang="en-US" sz="1448">
                  <a:solidFill>
                    <a:srgbClr val="FFFFFF"/>
                  </a:solidFill>
                  <a:latin typeface="Times New Roman Bold"/>
                </a:rPr>
                <a:t>16.7%</a:t>
              </a:r>
            </a:p>
          </p:txBody>
        </p:sp>
        <p:sp>
          <p:nvSpPr>
            <p:cNvPr id="19" name="TextBox 19"/>
            <p:cNvSpPr txBox="1"/>
            <p:nvPr/>
          </p:nvSpPr>
          <p:spPr>
            <a:xfrm>
              <a:off x="0" y="2404712"/>
              <a:ext cx="1208277" cy="693426"/>
            </a:xfrm>
            <a:prstGeom prst="rect">
              <a:avLst/>
            </a:prstGeom>
          </p:spPr>
          <p:txBody>
            <a:bodyPr lIns="0" tIns="0" rIns="0" bIns="0" rtlCol="0" anchor="t">
              <a:spAutoFit/>
            </a:bodyPr>
            <a:lstStyle/>
            <a:p>
              <a:pPr algn="ctr">
                <a:lnSpc>
                  <a:spcPts val="2027"/>
                </a:lnSpc>
              </a:pPr>
              <a:r>
                <a:rPr lang="en-US" sz="1448">
                  <a:solidFill>
                    <a:srgbClr val="FFFFFF"/>
                  </a:solidFill>
                  <a:latin typeface="Times New Roman Bold"/>
                </a:rPr>
                <a:t>Sangareddy</a:t>
              </a:r>
            </a:p>
            <a:p>
              <a:pPr algn="ctr">
                <a:lnSpc>
                  <a:spcPts val="2027"/>
                </a:lnSpc>
              </a:pPr>
              <a:r>
                <a:rPr lang="en-US" sz="1448">
                  <a:solidFill>
                    <a:srgbClr val="FFFFFF"/>
                  </a:solidFill>
                  <a:latin typeface="Times New Roman Bold"/>
                </a:rPr>
                <a:t>15.3%</a:t>
              </a:r>
            </a:p>
          </p:txBody>
        </p:sp>
        <p:sp>
          <p:nvSpPr>
            <p:cNvPr id="20" name="TextBox 20"/>
            <p:cNvSpPr txBox="1"/>
            <p:nvPr/>
          </p:nvSpPr>
          <p:spPr>
            <a:xfrm>
              <a:off x="2743036" y="5390226"/>
              <a:ext cx="1111441" cy="693426"/>
            </a:xfrm>
            <a:prstGeom prst="rect">
              <a:avLst/>
            </a:prstGeom>
          </p:spPr>
          <p:txBody>
            <a:bodyPr lIns="0" tIns="0" rIns="0" bIns="0" rtlCol="0" anchor="t">
              <a:spAutoFit/>
            </a:bodyPr>
            <a:lstStyle/>
            <a:p>
              <a:pPr algn="ctr">
                <a:lnSpc>
                  <a:spcPts val="2027"/>
                </a:lnSpc>
              </a:pPr>
              <a:r>
                <a:rPr lang="en-US" sz="1448">
                  <a:solidFill>
                    <a:srgbClr val="FFFFFF"/>
                  </a:solidFill>
                  <a:latin typeface="Times New Roman Bold"/>
                </a:rPr>
                <a:t>Khammam</a:t>
              </a:r>
            </a:p>
            <a:p>
              <a:pPr algn="ctr">
                <a:lnSpc>
                  <a:spcPts val="2027"/>
                </a:lnSpc>
              </a:pPr>
              <a:r>
                <a:rPr lang="en-US" sz="1448">
                  <a:solidFill>
                    <a:srgbClr val="FFFFFF"/>
                  </a:solidFill>
                  <a:latin typeface="Times New Roman Bold"/>
                </a:rPr>
                <a:t>9.7%</a:t>
              </a:r>
            </a:p>
          </p:txBody>
        </p:sp>
        <p:sp>
          <p:nvSpPr>
            <p:cNvPr id="21" name="TextBox 21"/>
            <p:cNvSpPr txBox="1"/>
            <p:nvPr/>
          </p:nvSpPr>
          <p:spPr>
            <a:xfrm>
              <a:off x="914549" y="4459463"/>
              <a:ext cx="991222" cy="693426"/>
            </a:xfrm>
            <a:prstGeom prst="rect">
              <a:avLst/>
            </a:prstGeom>
          </p:spPr>
          <p:txBody>
            <a:bodyPr lIns="0" tIns="0" rIns="0" bIns="0" rtlCol="0" anchor="t">
              <a:spAutoFit/>
            </a:bodyPr>
            <a:lstStyle/>
            <a:p>
              <a:pPr algn="ctr">
                <a:lnSpc>
                  <a:spcPts val="2027"/>
                </a:lnSpc>
              </a:pPr>
              <a:r>
                <a:rPr lang="en-US" sz="1448">
                  <a:solidFill>
                    <a:srgbClr val="FFFFFF"/>
                  </a:solidFill>
                  <a:latin typeface="Times New Roman Bold"/>
                </a:rPr>
                <a:t>Nalgonda</a:t>
              </a:r>
            </a:p>
            <a:p>
              <a:pPr algn="ctr">
                <a:lnSpc>
                  <a:spcPts val="2027"/>
                </a:lnSpc>
              </a:pPr>
              <a:r>
                <a:rPr lang="en-US" sz="1448">
                  <a:solidFill>
                    <a:srgbClr val="FFFFFF"/>
                  </a:solidFill>
                  <a:latin typeface="Times New Roman Bold"/>
                </a:rPr>
                <a:t>8.3%</a:t>
              </a:r>
            </a:p>
          </p:txBody>
        </p:sp>
        <p:grpSp>
          <p:nvGrpSpPr>
            <p:cNvPr id="22" name="Group 22"/>
            <p:cNvGrpSpPr>
              <a:grpSpLocks noChangeAspect="1"/>
            </p:cNvGrpSpPr>
            <p:nvPr/>
          </p:nvGrpSpPr>
          <p:grpSpPr>
            <a:xfrm>
              <a:off x="1720470" y="432129"/>
              <a:ext cx="4956892" cy="4956892"/>
              <a:chOff x="0" y="0"/>
              <a:chExt cx="2540000" cy="2540000"/>
            </a:xfrm>
          </p:grpSpPr>
          <p:sp>
            <p:nvSpPr>
              <p:cNvPr id="23" name="Freeform 23"/>
              <p:cNvSpPr/>
              <p:nvPr/>
            </p:nvSpPr>
            <p:spPr>
              <a:xfrm>
                <a:off x="1206526" y="0"/>
                <a:ext cx="1397714" cy="2561468"/>
              </a:xfrm>
              <a:custGeom>
                <a:avLst/>
                <a:gdLst/>
                <a:ahLst/>
                <a:cxnLst/>
                <a:rect l="l" t="t" r="r" b="b"/>
                <a:pathLst>
                  <a:path w="1397714" h="2561468">
                    <a:moveTo>
                      <a:pt x="63474" y="0"/>
                    </a:moveTo>
                    <a:lnTo>
                      <a:pt x="63474" y="0"/>
                    </a:lnTo>
                    <a:cubicBezTo>
                      <a:pt x="524772" y="0"/>
                      <a:pt x="949797" y="250135"/>
                      <a:pt x="1173755" y="653419"/>
                    </a:cubicBezTo>
                    <a:cubicBezTo>
                      <a:pt x="1397714" y="1056703"/>
                      <a:pt x="1385386" y="1549715"/>
                      <a:pt x="1141552" y="1941302"/>
                    </a:cubicBezTo>
                    <a:cubicBezTo>
                      <a:pt x="897717" y="2332889"/>
                      <a:pt x="460722" y="2561468"/>
                      <a:pt x="0" y="2538413"/>
                    </a:cubicBezTo>
                    <a:lnTo>
                      <a:pt x="31737" y="1904206"/>
                    </a:lnTo>
                    <a:cubicBezTo>
                      <a:pt x="262098" y="1915734"/>
                      <a:pt x="480596" y="1801444"/>
                      <a:pt x="602513" y="1605651"/>
                    </a:cubicBezTo>
                    <a:cubicBezTo>
                      <a:pt x="724430" y="1409858"/>
                      <a:pt x="730594" y="1163351"/>
                      <a:pt x="618615" y="961709"/>
                    </a:cubicBezTo>
                    <a:cubicBezTo>
                      <a:pt x="506635" y="760067"/>
                      <a:pt x="294123" y="635000"/>
                      <a:pt x="63474" y="635000"/>
                    </a:cubicBezTo>
                    <a:close/>
                  </a:path>
                </a:pathLst>
              </a:custGeom>
              <a:solidFill>
                <a:srgbClr val="6CE5E8"/>
              </a:solidFill>
            </p:spPr>
          </p:sp>
          <p:sp>
            <p:nvSpPr>
              <p:cNvPr id="24" name="Freeform 24"/>
              <p:cNvSpPr/>
              <p:nvPr/>
            </p:nvSpPr>
            <p:spPr>
              <a:xfrm>
                <a:off x="490474" y="1771308"/>
                <a:ext cx="779526" cy="768692"/>
              </a:xfrm>
              <a:custGeom>
                <a:avLst/>
                <a:gdLst/>
                <a:ahLst/>
                <a:cxnLst/>
                <a:rect l="l" t="t" r="r" b="b"/>
                <a:pathLst>
                  <a:path w="779526" h="768692">
                    <a:moveTo>
                      <a:pt x="779526" y="768692"/>
                    </a:moveTo>
                    <a:cubicBezTo>
                      <a:pt x="497186" y="768692"/>
                      <a:pt x="222896" y="674608"/>
                      <a:pt x="0" y="501308"/>
                    </a:cubicBezTo>
                    <a:lnTo>
                      <a:pt x="389763" y="0"/>
                    </a:lnTo>
                    <a:cubicBezTo>
                      <a:pt x="501211" y="86650"/>
                      <a:pt x="638356" y="133692"/>
                      <a:pt x="779526" y="133692"/>
                    </a:cubicBezTo>
                    <a:close/>
                  </a:path>
                </a:pathLst>
              </a:custGeom>
              <a:solidFill>
                <a:srgbClr val="41B8D5"/>
              </a:solidFill>
            </p:spPr>
          </p:sp>
          <p:sp>
            <p:nvSpPr>
              <p:cNvPr id="25" name="Freeform 25"/>
              <p:cNvSpPr/>
              <p:nvPr/>
            </p:nvSpPr>
            <p:spPr>
              <a:xfrm>
                <a:off x="93602" y="1509264"/>
                <a:ext cx="812176" cy="801059"/>
              </a:xfrm>
              <a:custGeom>
                <a:avLst/>
                <a:gdLst/>
                <a:ahLst/>
                <a:cxnLst/>
                <a:rect l="l" t="t" r="r" b="b"/>
                <a:pathLst>
                  <a:path w="812176" h="801059">
                    <a:moveTo>
                      <a:pt x="447956" y="801059"/>
                    </a:moveTo>
                    <a:cubicBezTo>
                      <a:pt x="247672" y="660819"/>
                      <a:pt x="92127" y="465745"/>
                      <a:pt x="0" y="239264"/>
                    </a:cubicBezTo>
                    <a:lnTo>
                      <a:pt x="588199" y="0"/>
                    </a:lnTo>
                    <a:cubicBezTo>
                      <a:pt x="634263" y="113241"/>
                      <a:pt x="712035" y="210777"/>
                      <a:pt x="812177" y="280897"/>
                    </a:cubicBezTo>
                    <a:close/>
                  </a:path>
                </a:pathLst>
              </a:custGeom>
              <a:solidFill>
                <a:srgbClr val="2D8BBA"/>
              </a:solidFill>
            </p:spPr>
          </p:sp>
          <p:sp>
            <p:nvSpPr>
              <p:cNvPr id="26" name="Freeform 26"/>
              <p:cNvSpPr/>
              <p:nvPr/>
            </p:nvSpPr>
            <p:spPr>
              <a:xfrm>
                <a:off x="-65636" y="580824"/>
                <a:ext cx="802265" cy="1225901"/>
              </a:xfrm>
              <a:custGeom>
                <a:avLst/>
                <a:gdLst/>
                <a:ahLst/>
                <a:cxnLst/>
                <a:rect l="l" t="t" r="r" b="b"/>
                <a:pathLst>
                  <a:path w="802265" h="1225901">
                    <a:moveTo>
                      <a:pt x="184625" y="1225901"/>
                    </a:moveTo>
                    <a:cubicBezTo>
                      <a:pt x="0" y="829971"/>
                      <a:pt x="31829" y="366942"/>
                      <a:pt x="268895" y="0"/>
                    </a:cubicBezTo>
                    <a:lnTo>
                      <a:pt x="802266" y="344588"/>
                    </a:lnTo>
                    <a:cubicBezTo>
                      <a:pt x="683733" y="528059"/>
                      <a:pt x="667818" y="759574"/>
                      <a:pt x="760131" y="957539"/>
                    </a:cubicBezTo>
                    <a:close/>
                  </a:path>
                </a:pathLst>
              </a:custGeom>
              <a:solidFill>
                <a:srgbClr val="2F5F98"/>
              </a:solidFill>
            </p:spPr>
          </p:sp>
          <p:sp>
            <p:nvSpPr>
              <p:cNvPr id="27" name="Freeform 27"/>
              <p:cNvSpPr/>
              <p:nvPr/>
            </p:nvSpPr>
            <p:spPr>
              <a:xfrm>
                <a:off x="170148" y="0"/>
                <a:ext cx="1099789" cy="952500"/>
              </a:xfrm>
              <a:custGeom>
                <a:avLst/>
                <a:gdLst/>
                <a:ahLst/>
                <a:cxnLst/>
                <a:rect l="l" t="t" r="r" b="b"/>
                <a:pathLst>
                  <a:path w="1099789" h="952500">
                    <a:moveTo>
                      <a:pt x="0" y="635000"/>
                    </a:moveTo>
                    <a:cubicBezTo>
                      <a:pt x="226841" y="242100"/>
                      <a:pt x="646043" y="45"/>
                      <a:pt x="1099725" y="0"/>
                    </a:cubicBezTo>
                    <a:lnTo>
                      <a:pt x="1099789" y="635000"/>
                    </a:lnTo>
                    <a:cubicBezTo>
                      <a:pt x="872948" y="635023"/>
                      <a:pt x="663346" y="756050"/>
                      <a:pt x="549926" y="952500"/>
                    </a:cubicBezTo>
                    <a:close/>
                  </a:path>
                </a:pathLst>
              </a:custGeom>
              <a:solidFill>
                <a:srgbClr val="31356E"/>
              </a:solidFill>
            </p:spPr>
          </p:sp>
        </p:grpSp>
      </p:grpSp>
      <p:sp>
        <p:nvSpPr>
          <p:cNvPr id="28" name="TextBox 28"/>
          <p:cNvSpPr txBox="1"/>
          <p:nvPr/>
        </p:nvSpPr>
        <p:spPr>
          <a:xfrm>
            <a:off x="6633219" y="8213563"/>
            <a:ext cx="6013158" cy="890164"/>
          </a:xfrm>
          <a:prstGeom prst="rect">
            <a:avLst/>
          </a:prstGeom>
        </p:spPr>
        <p:txBody>
          <a:bodyPr lIns="0" tIns="0" rIns="0" bIns="0" rtlCol="0" anchor="t">
            <a:spAutoFit/>
          </a:bodyPr>
          <a:lstStyle/>
          <a:p>
            <a:pPr algn="ctr">
              <a:lnSpc>
                <a:spcPts val="6579"/>
              </a:lnSpc>
              <a:spcBef>
                <a:spcPct val="0"/>
              </a:spcBef>
            </a:pPr>
            <a:r>
              <a:rPr lang="en-US" sz="4699">
                <a:solidFill>
                  <a:srgbClr val="FFFFFF"/>
                </a:solidFill>
                <a:latin typeface="Times New Roman Bold"/>
              </a:rPr>
              <a:t>Auto_Rickshaw</a:t>
            </a:r>
          </a:p>
        </p:txBody>
      </p:sp>
      <p:grpSp>
        <p:nvGrpSpPr>
          <p:cNvPr id="29" name="Group 29"/>
          <p:cNvGrpSpPr/>
          <p:nvPr/>
        </p:nvGrpSpPr>
        <p:grpSpPr>
          <a:xfrm>
            <a:off x="12758608" y="3323350"/>
            <a:ext cx="5352029" cy="4444199"/>
            <a:chOff x="0" y="0"/>
            <a:chExt cx="7136039" cy="5925599"/>
          </a:xfrm>
        </p:grpSpPr>
        <p:sp>
          <p:nvSpPr>
            <p:cNvPr id="30" name="TextBox 30"/>
            <p:cNvSpPr txBox="1"/>
            <p:nvPr/>
          </p:nvSpPr>
          <p:spPr>
            <a:xfrm>
              <a:off x="6209660" y="495015"/>
              <a:ext cx="926379" cy="648268"/>
            </a:xfrm>
            <a:prstGeom prst="rect">
              <a:avLst/>
            </a:prstGeom>
          </p:spPr>
          <p:txBody>
            <a:bodyPr lIns="0" tIns="0" rIns="0" bIns="0" rtlCol="0" anchor="t">
              <a:spAutoFit/>
            </a:bodyPr>
            <a:lstStyle/>
            <a:p>
              <a:pPr algn="ctr">
                <a:lnSpc>
                  <a:spcPts val="1895"/>
                </a:lnSpc>
              </a:pPr>
              <a:r>
                <a:rPr lang="en-US" sz="1353">
                  <a:solidFill>
                    <a:srgbClr val="FFFFFF"/>
                  </a:solidFill>
                  <a:latin typeface="Times New Roman Bold"/>
                </a:rPr>
                <a:t>Nalgonda</a:t>
              </a:r>
            </a:p>
            <a:p>
              <a:pPr algn="ctr">
                <a:lnSpc>
                  <a:spcPts val="1895"/>
                </a:lnSpc>
              </a:pPr>
              <a:r>
                <a:rPr lang="en-US" sz="1353">
                  <a:solidFill>
                    <a:srgbClr val="FFFFFF"/>
                  </a:solidFill>
                  <a:latin typeface="Times New Roman Bold"/>
                </a:rPr>
                <a:t>27.3%</a:t>
              </a:r>
            </a:p>
          </p:txBody>
        </p:sp>
        <p:sp>
          <p:nvSpPr>
            <p:cNvPr id="31" name="TextBox 31"/>
            <p:cNvSpPr txBox="1"/>
            <p:nvPr/>
          </p:nvSpPr>
          <p:spPr>
            <a:xfrm>
              <a:off x="6209660" y="4374896"/>
              <a:ext cx="783149" cy="648268"/>
            </a:xfrm>
            <a:prstGeom prst="rect">
              <a:avLst/>
            </a:prstGeom>
          </p:spPr>
          <p:txBody>
            <a:bodyPr lIns="0" tIns="0" rIns="0" bIns="0" rtlCol="0" anchor="t">
              <a:spAutoFit/>
            </a:bodyPr>
            <a:lstStyle/>
            <a:p>
              <a:pPr algn="ctr">
                <a:lnSpc>
                  <a:spcPts val="1895"/>
                </a:lnSpc>
              </a:pPr>
              <a:r>
                <a:rPr lang="en-US" sz="1353">
                  <a:solidFill>
                    <a:srgbClr val="FFFFFF"/>
                  </a:solidFill>
                  <a:latin typeface="Times New Roman Bold"/>
                </a:rPr>
                <a:t>Siddipet</a:t>
              </a:r>
            </a:p>
            <a:p>
              <a:pPr algn="ctr">
                <a:lnSpc>
                  <a:spcPts val="1895"/>
                </a:lnSpc>
              </a:pPr>
              <a:r>
                <a:rPr lang="en-US" sz="1353">
                  <a:solidFill>
                    <a:srgbClr val="FFFFFF"/>
                  </a:solidFill>
                  <a:latin typeface="Times New Roman Bold"/>
                </a:rPr>
                <a:t>18.2%</a:t>
              </a:r>
            </a:p>
          </p:txBody>
        </p:sp>
        <p:sp>
          <p:nvSpPr>
            <p:cNvPr id="32" name="TextBox 32"/>
            <p:cNvSpPr txBox="1"/>
            <p:nvPr/>
          </p:nvSpPr>
          <p:spPr>
            <a:xfrm>
              <a:off x="2705390" y="5277330"/>
              <a:ext cx="861725" cy="648268"/>
            </a:xfrm>
            <a:prstGeom prst="rect">
              <a:avLst/>
            </a:prstGeom>
          </p:spPr>
          <p:txBody>
            <a:bodyPr lIns="0" tIns="0" rIns="0" bIns="0" rtlCol="0" anchor="t">
              <a:spAutoFit/>
            </a:bodyPr>
            <a:lstStyle/>
            <a:p>
              <a:pPr algn="ctr">
                <a:lnSpc>
                  <a:spcPts val="1895"/>
                </a:lnSpc>
              </a:pPr>
              <a:r>
                <a:rPr lang="en-US" sz="1353">
                  <a:solidFill>
                    <a:srgbClr val="FFFFFF"/>
                  </a:solidFill>
                  <a:latin typeface="Times New Roman Bold"/>
                </a:rPr>
                <a:t>Suryapet</a:t>
              </a:r>
            </a:p>
            <a:p>
              <a:pPr algn="ctr">
                <a:lnSpc>
                  <a:spcPts val="1895"/>
                </a:lnSpc>
              </a:pPr>
              <a:r>
                <a:rPr lang="en-US" sz="1353">
                  <a:solidFill>
                    <a:srgbClr val="FFFFFF"/>
                  </a:solidFill>
                  <a:latin typeface="Times New Roman Bold"/>
                </a:rPr>
                <a:t>18.2%</a:t>
              </a:r>
            </a:p>
          </p:txBody>
        </p:sp>
        <p:sp>
          <p:nvSpPr>
            <p:cNvPr id="33" name="TextBox 33"/>
            <p:cNvSpPr txBox="1"/>
            <p:nvPr/>
          </p:nvSpPr>
          <p:spPr>
            <a:xfrm>
              <a:off x="0" y="2856545"/>
              <a:ext cx="1038630" cy="648268"/>
            </a:xfrm>
            <a:prstGeom prst="rect">
              <a:avLst/>
            </a:prstGeom>
          </p:spPr>
          <p:txBody>
            <a:bodyPr lIns="0" tIns="0" rIns="0" bIns="0" rtlCol="0" anchor="t">
              <a:spAutoFit/>
            </a:bodyPr>
            <a:lstStyle/>
            <a:p>
              <a:pPr algn="ctr">
                <a:lnSpc>
                  <a:spcPts val="1895"/>
                </a:lnSpc>
              </a:pPr>
              <a:r>
                <a:rPr lang="en-US" sz="1353">
                  <a:solidFill>
                    <a:srgbClr val="FFFFFF"/>
                  </a:solidFill>
                  <a:latin typeface="Times New Roman Bold"/>
                </a:rPr>
                <a:t>Khammam</a:t>
              </a:r>
            </a:p>
            <a:p>
              <a:pPr algn="ctr">
                <a:lnSpc>
                  <a:spcPts val="1895"/>
                </a:lnSpc>
              </a:pPr>
              <a:r>
                <a:rPr lang="en-US" sz="1353">
                  <a:solidFill>
                    <a:srgbClr val="FFFFFF"/>
                  </a:solidFill>
                  <a:latin typeface="Times New Roman Bold"/>
                </a:rPr>
                <a:t>18.2%</a:t>
              </a:r>
            </a:p>
          </p:txBody>
        </p:sp>
        <p:sp>
          <p:nvSpPr>
            <p:cNvPr id="34" name="TextBox 34"/>
            <p:cNvSpPr txBox="1"/>
            <p:nvPr/>
          </p:nvSpPr>
          <p:spPr>
            <a:xfrm>
              <a:off x="1404865" y="-57150"/>
              <a:ext cx="964405" cy="648268"/>
            </a:xfrm>
            <a:prstGeom prst="rect">
              <a:avLst/>
            </a:prstGeom>
          </p:spPr>
          <p:txBody>
            <a:bodyPr lIns="0" tIns="0" rIns="0" bIns="0" rtlCol="0" anchor="t">
              <a:spAutoFit/>
            </a:bodyPr>
            <a:lstStyle/>
            <a:p>
              <a:pPr algn="ctr">
                <a:lnSpc>
                  <a:spcPts val="1895"/>
                </a:lnSpc>
              </a:pPr>
              <a:r>
                <a:rPr lang="en-US" sz="1353">
                  <a:solidFill>
                    <a:srgbClr val="FFFFFF"/>
                  </a:solidFill>
                  <a:latin typeface="Times New Roman Bold"/>
                </a:rPr>
                <a:t>Bhadradri</a:t>
              </a:r>
            </a:p>
            <a:p>
              <a:pPr algn="ctr">
                <a:lnSpc>
                  <a:spcPts val="1895"/>
                </a:lnSpc>
              </a:pPr>
              <a:r>
                <a:rPr lang="en-US" sz="1353">
                  <a:solidFill>
                    <a:srgbClr val="FFFFFF"/>
                  </a:solidFill>
                  <a:latin typeface="Times New Roman Bold"/>
                </a:rPr>
                <a:t>18.2%</a:t>
              </a:r>
            </a:p>
          </p:txBody>
        </p:sp>
        <p:grpSp>
          <p:nvGrpSpPr>
            <p:cNvPr id="35" name="Group 35"/>
            <p:cNvGrpSpPr>
              <a:grpSpLocks noChangeAspect="1"/>
            </p:cNvGrpSpPr>
            <p:nvPr/>
          </p:nvGrpSpPr>
          <p:grpSpPr>
            <a:xfrm>
              <a:off x="1489832" y="306647"/>
              <a:ext cx="4962035" cy="4962035"/>
              <a:chOff x="0" y="0"/>
              <a:chExt cx="2540000" cy="2540000"/>
            </a:xfrm>
          </p:grpSpPr>
          <p:sp>
            <p:nvSpPr>
              <p:cNvPr id="36" name="Freeform 36"/>
              <p:cNvSpPr/>
              <p:nvPr/>
            </p:nvSpPr>
            <p:spPr>
              <a:xfrm>
                <a:off x="1270000" y="0"/>
                <a:ext cx="1319177" cy="1513341"/>
              </a:xfrm>
              <a:custGeom>
                <a:avLst/>
                <a:gdLst/>
                <a:ahLst/>
                <a:cxnLst/>
                <a:rect l="l" t="t" r="r" b="b"/>
                <a:pathLst>
                  <a:path w="1319177" h="1513341">
                    <a:moveTo>
                      <a:pt x="0" y="0"/>
                    </a:moveTo>
                    <a:cubicBezTo>
                      <a:pt x="379462" y="0"/>
                      <a:pt x="739044" y="169679"/>
                      <a:pt x="980292" y="462579"/>
                    </a:cubicBezTo>
                    <a:cubicBezTo>
                      <a:pt x="1221540" y="755479"/>
                      <a:pt x="1319177" y="1140911"/>
                      <a:pt x="1246469" y="1513341"/>
                    </a:cubicBezTo>
                    <a:lnTo>
                      <a:pt x="623234" y="1391671"/>
                    </a:lnTo>
                    <a:cubicBezTo>
                      <a:pt x="659588" y="1205455"/>
                      <a:pt x="610770" y="1012740"/>
                      <a:pt x="490146" y="866290"/>
                    </a:cubicBezTo>
                    <a:cubicBezTo>
                      <a:pt x="369522" y="719840"/>
                      <a:pt x="189731" y="635000"/>
                      <a:pt x="0" y="635000"/>
                    </a:cubicBezTo>
                    <a:close/>
                  </a:path>
                </a:pathLst>
              </a:custGeom>
              <a:solidFill>
                <a:srgbClr val="6CE5E8"/>
              </a:solidFill>
            </p:spPr>
          </p:sp>
          <p:sp>
            <p:nvSpPr>
              <p:cNvPr id="37" name="Freeform 37"/>
              <p:cNvSpPr/>
              <p:nvPr/>
            </p:nvSpPr>
            <p:spPr>
              <a:xfrm>
                <a:off x="1418225" y="1360370"/>
                <a:ext cx="1108848" cy="1144546"/>
              </a:xfrm>
              <a:custGeom>
                <a:avLst/>
                <a:gdLst/>
                <a:ahLst/>
                <a:cxnLst/>
                <a:rect l="l" t="t" r="r" b="b"/>
                <a:pathLst>
                  <a:path w="1108848" h="1144546">
                    <a:moveTo>
                      <a:pt x="1108848" y="90370"/>
                    </a:moveTo>
                    <a:cubicBezTo>
                      <a:pt x="1034804" y="605359"/>
                      <a:pt x="654138" y="1023098"/>
                      <a:pt x="148226" y="1144546"/>
                    </a:cubicBezTo>
                    <a:lnTo>
                      <a:pt x="0" y="527088"/>
                    </a:lnTo>
                    <a:cubicBezTo>
                      <a:pt x="252956" y="466364"/>
                      <a:pt x="443289" y="257495"/>
                      <a:pt x="480312" y="0"/>
                    </a:cubicBezTo>
                    <a:close/>
                  </a:path>
                </a:pathLst>
              </a:custGeom>
              <a:solidFill>
                <a:srgbClr val="41B8D5"/>
              </a:solidFill>
            </p:spPr>
          </p:sp>
          <p:sp>
            <p:nvSpPr>
              <p:cNvPr id="38" name="Freeform 38"/>
              <p:cNvSpPr/>
              <p:nvPr/>
            </p:nvSpPr>
            <p:spPr>
              <a:xfrm>
                <a:off x="269831" y="1661332"/>
                <a:ext cx="1357969" cy="973805"/>
              </a:xfrm>
              <a:custGeom>
                <a:avLst/>
                <a:gdLst/>
                <a:ahLst/>
                <a:cxnLst/>
                <a:rect l="l" t="t" r="r" b="b"/>
                <a:pathLst>
                  <a:path w="1357969" h="973805">
                    <a:moveTo>
                      <a:pt x="1357969" y="827224"/>
                    </a:moveTo>
                    <a:cubicBezTo>
                      <a:pt x="858760" y="973805"/>
                      <a:pt x="320637" y="801074"/>
                      <a:pt x="0" y="391332"/>
                    </a:cubicBezTo>
                    <a:lnTo>
                      <a:pt x="500085" y="0"/>
                    </a:lnTo>
                    <a:cubicBezTo>
                      <a:pt x="660403" y="204871"/>
                      <a:pt x="929464" y="291237"/>
                      <a:pt x="1179069" y="217946"/>
                    </a:cubicBezTo>
                    <a:close/>
                  </a:path>
                </a:pathLst>
              </a:custGeom>
              <a:solidFill>
                <a:srgbClr val="2D8BBA"/>
              </a:solidFill>
            </p:spPr>
          </p:sp>
          <p:sp>
            <p:nvSpPr>
              <p:cNvPr id="39" name="Freeform 39"/>
              <p:cNvSpPr/>
              <p:nvPr/>
            </p:nvSpPr>
            <p:spPr>
              <a:xfrm>
                <a:off x="-96939" y="685345"/>
                <a:ext cx="887038" cy="1416328"/>
              </a:xfrm>
              <a:custGeom>
                <a:avLst/>
                <a:gdLst/>
                <a:ahLst/>
                <a:cxnLst/>
                <a:rect l="l" t="t" r="r" b="b"/>
                <a:pathLst>
                  <a:path w="887038" h="1416328">
                    <a:moveTo>
                      <a:pt x="407137" y="1416328"/>
                    </a:moveTo>
                    <a:cubicBezTo>
                      <a:pt x="66423" y="1023123"/>
                      <a:pt x="0" y="461874"/>
                      <a:pt x="239518" y="0"/>
                    </a:cubicBezTo>
                    <a:lnTo>
                      <a:pt x="803228" y="292327"/>
                    </a:lnTo>
                    <a:cubicBezTo>
                      <a:pt x="683470" y="523264"/>
                      <a:pt x="716681" y="803889"/>
                      <a:pt x="887038" y="1000492"/>
                    </a:cubicBezTo>
                    <a:close/>
                  </a:path>
                </a:pathLst>
              </a:custGeom>
              <a:solidFill>
                <a:srgbClr val="2F5F98"/>
              </a:solidFill>
            </p:spPr>
          </p:sp>
          <p:sp>
            <p:nvSpPr>
              <p:cNvPr id="40" name="Freeform 40"/>
              <p:cNvSpPr/>
              <p:nvPr/>
            </p:nvSpPr>
            <p:spPr>
              <a:xfrm>
                <a:off x="114767" y="0"/>
                <a:ext cx="1155169" cy="1006211"/>
              </a:xfrm>
              <a:custGeom>
                <a:avLst/>
                <a:gdLst/>
                <a:ahLst/>
                <a:cxnLst/>
                <a:rect l="l" t="t" r="r" b="b"/>
                <a:pathLst>
                  <a:path w="1155169" h="1006211">
                    <a:moveTo>
                      <a:pt x="0" y="742423"/>
                    </a:moveTo>
                    <a:cubicBezTo>
                      <a:pt x="206529" y="290189"/>
                      <a:pt x="657944" y="50"/>
                      <a:pt x="1155106" y="0"/>
                    </a:cubicBezTo>
                    <a:lnTo>
                      <a:pt x="1155170" y="635000"/>
                    </a:lnTo>
                    <a:cubicBezTo>
                      <a:pt x="906589" y="635025"/>
                      <a:pt x="680881" y="780094"/>
                      <a:pt x="577617" y="1006211"/>
                    </a:cubicBezTo>
                    <a:close/>
                  </a:path>
                </a:pathLst>
              </a:custGeom>
              <a:solidFill>
                <a:srgbClr val="31356E"/>
              </a:solidFill>
            </p:spPr>
          </p:sp>
        </p:grpSp>
      </p:grpSp>
      <p:sp>
        <p:nvSpPr>
          <p:cNvPr id="41" name="TextBox 41"/>
          <p:cNvSpPr txBox="1"/>
          <p:nvPr/>
        </p:nvSpPr>
        <p:spPr>
          <a:xfrm>
            <a:off x="12882030" y="8213563"/>
            <a:ext cx="5105186" cy="857455"/>
          </a:xfrm>
          <a:prstGeom prst="rect">
            <a:avLst/>
          </a:prstGeom>
        </p:spPr>
        <p:txBody>
          <a:bodyPr lIns="0" tIns="0" rIns="0" bIns="0" rtlCol="0" anchor="t">
            <a:spAutoFit/>
          </a:bodyPr>
          <a:lstStyle/>
          <a:p>
            <a:pPr algn="ctr">
              <a:lnSpc>
                <a:spcPts val="6276"/>
              </a:lnSpc>
              <a:spcBef>
                <a:spcPct val="0"/>
              </a:spcBef>
            </a:pPr>
            <a:r>
              <a:rPr lang="en-US" sz="4483">
                <a:solidFill>
                  <a:srgbClr val="FFFFFF"/>
                </a:solidFill>
                <a:latin typeface="Times New Roman Bold"/>
              </a:rPr>
              <a:t>Agriculture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1028700" y="800422"/>
            <a:ext cx="5467327" cy="4726279"/>
            <a:chOff x="0" y="0"/>
            <a:chExt cx="7289769" cy="6301705"/>
          </a:xfrm>
        </p:grpSpPr>
        <p:sp>
          <p:nvSpPr>
            <p:cNvPr id="3" name="TextBox 3"/>
            <p:cNvSpPr txBox="1"/>
            <p:nvPr/>
          </p:nvSpPr>
          <p:spPr>
            <a:xfrm>
              <a:off x="6360607" y="1404050"/>
              <a:ext cx="929162" cy="557474"/>
            </a:xfrm>
            <a:prstGeom prst="rect">
              <a:avLst/>
            </a:prstGeom>
          </p:spPr>
          <p:txBody>
            <a:bodyPr lIns="0" tIns="0" rIns="0" bIns="0" rtlCol="0" anchor="t">
              <a:spAutoFit/>
            </a:bodyPr>
            <a:lstStyle/>
            <a:p>
              <a:pPr algn="ctr">
                <a:lnSpc>
                  <a:spcPts val="1653"/>
                </a:lnSpc>
              </a:pPr>
              <a:r>
                <a:rPr lang="en-US" sz="1180">
                  <a:solidFill>
                    <a:srgbClr val="FFFFFF"/>
                  </a:solidFill>
                  <a:latin typeface="Times New Roman Bold"/>
                </a:rPr>
                <a:t>Hyderabad</a:t>
              </a:r>
            </a:p>
            <a:p>
              <a:pPr algn="ctr">
                <a:lnSpc>
                  <a:spcPts val="1653"/>
                </a:lnSpc>
              </a:pPr>
              <a:r>
                <a:rPr lang="en-US" sz="1180">
                  <a:solidFill>
                    <a:srgbClr val="FFFFFF"/>
                  </a:solidFill>
                  <a:latin typeface="Times New Roman Bold"/>
                </a:rPr>
                <a:t>34%</a:t>
              </a:r>
            </a:p>
          </p:txBody>
        </p:sp>
        <p:sp>
          <p:nvSpPr>
            <p:cNvPr id="4" name="TextBox 4"/>
            <p:cNvSpPr txBox="1"/>
            <p:nvPr/>
          </p:nvSpPr>
          <p:spPr>
            <a:xfrm>
              <a:off x="3332102" y="5744231"/>
              <a:ext cx="1729517" cy="557474"/>
            </a:xfrm>
            <a:prstGeom prst="rect">
              <a:avLst/>
            </a:prstGeom>
          </p:spPr>
          <p:txBody>
            <a:bodyPr lIns="0" tIns="0" rIns="0" bIns="0" rtlCol="0" anchor="t">
              <a:spAutoFit/>
            </a:bodyPr>
            <a:lstStyle/>
            <a:p>
              <a:pPr algn="ctr">
                <a:lnSpc>
                  <a:spcPts val="1653"/>
                </a:lnSpc>
              </a:pPr>
              <a:r>
                <a:rPr lang="en-US" sz="1180">
                  <a:solidFill>
                    <a:srgbClr val="FFFFFF"/>
                  </a:solidFill>
                  <a:latin typeface="Times New Roman Bold"/>
                </a:rPr>
                <a:t>Medchal_Malkajgiri</a:t>
              </a:r>
            </a:p>
            <a:p>
              <a:pPr algn="ctr">
                <a:lnSpc>
                  <a:spcPts val="1653"/>
                </a:lnSpc>
              </a:pPr>
              <a:r>
                <a:rPr lang="en-US" sz="1180">
                  <a:solidFill>
                    <a:srgbClr val="FFFFFF"/>
                  </a:solidFill>
                  <a:latin typeface="Times New Roman Bold"/>
                </a:rPr>
                <a:t>27.4%</a:t>
              </a:r>
            </a:p>
          </p:txBody>
        </p:sp>
        <p:sp>
          <p:nvSpPr>
            <p:cNvPr id="5" name="TextBox 5"/>
            <p:cNvSpPr txBox="1"/>
            <p:nvPr/>
          </p:nvSpPr>
          <p:spPr>
            <a:xfrm>
              <a:off x="0" y="1793279"/>
              <a:ext cx="1008345" cy="557474"/>
            </a:xfrm>
            <a:prstGeom prst="rect">
              <a:avLst/>
            </a:prstGeom>
          </p:spPr>
          <p:txBody>
            <a:bodyPr lIns="0" tIns="0" rIns="0" bIns="0" rtlCol="0" anchor="t">
              <a:spAutoFit/>
            </a:bodyPr>
            <a:lstStyle/>
            <a:p>
              <a:pPr algn="ctr">
                <a:lnSpc>
                  <a:spcPts val="1653"/>
                </a:lnSpc>
              </a:pPr>
              <a:r>
                <a:rPr lang="en-US" sz="1180">
                  <a:solidFill>
                    <a:srgbClr val="FFFFFF"/>
                  </a:solidFill>
                  <a:latin typeface="Times New Roman Bold"/>
                </a:rPr>
                <a:t>Rangareddy</a:t>
              </a:r>
            </a:p>
            <a:p>
              <a:pPr algn="ctr">
                <a:lnSpc>
                  <a:spcPts val="1653"/>
                </a:lnSpc>
              </a:pPr>
              <a:r>
                <a:rPr lang="en-US" sz="1180">
                  <a:solidFill>
                    <a:srgbClr val="FFFFFF"/>
                  </a:solidFill>
                  <a:latin typeface="Times New Roman Bold"/>
                </a:rPr>
                <a:t>23.8%</a:t>
              </a:r>
            </a:p>
          </p:txBody>
        </p:sp>
        <p:sp>
          <p:nvSpPr>
            <p:cNvPr id="6" name="TextBox 6"/>
            <p:cNvSpPr txBox="1"/>
            <p:nvPr/>
          </p:nvSpPr>
          <p:spPr>
            <a:xfrm>
              <a:off x="2600080" y="-47625"/>
              <a:ext cx="985354" cy="557474"/>
            </a:xfrm>
            <a:prstGeom prst="rect">
              <a:avLst/>
            </a:prstGeom>
          </p:spPr>
          <p:txBody>
            <a:bodyPr lIns="0" tIns="0" rIns="0" bIns="0" rtlCol="0" anchor="t">
              <a:spAutoFit/>
            </a:bodyPr>
            <a:lstStyle/>
            <a:p>
              <a:pPr algn="ctr">
                <a:lnSpc>
                  <a:spcPts val="1653"/>
                </a:lnSpc>
              </a:pPr>
              <a:r>
                <a:rPr lang="en-US" sz="1180">
                  <a:solidFill>
                    <a:srgbClr val="FFFFFF"/>
                  </a:solidFill>
                  <a:latin typeface="Times New Roman Bold"/>
                </a:rPr>
                <a:t>Sangareddy</a:t>
              </a:r>
            </a:p>
            <a:p>
              <a:pPr algn="ctr">
                <a:lnSpc>
                  <a:spcPts val="1653"/>
                </a:lnSpc>
              </a:pPr>
              <a:r>
                <a:rPr lang="en-US" sz="1180">
                  <a:solidFill>
                    <a:srgbClr val="FFFFFF"/>
                  </a:solidFill>
                  <a:latin typeface="Times New Roman Bold"/>
                </a:rPr>
                <a:t>7.4%</a:t>
              </a:r>
            </a:p>
          </p:txBody>
        </p:sp>
        <p:sp>
          <p:nvSpPr>
            <p:cNvPr id="7" name="TextBox 7"/>
            <p:cNvSpPr txBox="1"/>
            <p:nvPr/>
          </p:nvSpPr>
          <p:spPr>
            <a:xfrm>
              <a:off x="427312" y="4546332"/>
              <a:ext cx="950200" cy="557474"/>
            </a:xfrm>
            <a:prstGeom prst="rect">
              <a:avLst/>
            </a:prstGeom>
          </p:spPr>
          <p:txBody>
            <a:bodyPr lIns="0" tIns="0" rIns="0" bIns="0" rtlCol="0" anchor="t">
              <a:spAutoFit/>
            </a:bodyPr>
            <a:lstStyle/>
            <a:p>
              <a:pPr algn="ctr">
                <a:lnSpc>
                  <a:spcPts val="1653"/>
                </a:lnSpc>
              </a:pPr>
              <a:r>
                <a:rPr lang="en-US" sz="1180">
                  <a:solidFill>
                    <a:srgbClr val="FFFFFF"/>
                  </a:solidFill>
                  <a:latin typeface="Times New Roman Bold"/>
                </a:rPr>
                <a:t>Nizamabad</a:t>
              </a:r>
            </a:p>
            <a:p>
              <a:pPr algn="ctr">
                <a:lnSpc>
                  <a:spcPts val="1653"/>
                </a:lnSpc>
              </a:pPr>
              <a:r>
                <a:rPr lang="en-US" sz="1180">
                  <a:solidFill>
                    <a:srgbClr val="FFFFFF"/>
                  </a:solidFill>
                  <a:latin typeface="Times New Roman Bold"/>
                </a:rPr>
                <a:t>7.4%</a:t>
              </a:r>
            </a:p>
          </p:txBody>
        </p:sp>
        <p:grpSp>
          <p:nvGrpSpPr>
            <p:cNvPr id="8" name="Group 8"/>
            <p:cNvGrpSpPr>
              <a:grpSpLocks noChangeAspect="1"/>
            </p:cNvGrpSpPr>
            <p:nvPr/>
          </p:nvGrpSpPr>
          <p:grpSpPr>
            <a:xfrm>
              <a:off x="1242541" y="595280"/>
              <a:ext cx="5062054" cy="5062054"/>
              <a:chOff x="0" y="0"/>
              <a:chExt cx="2540000" cy="2540000"/>
            </a:xfrm>
          </p:grpSpPr>
          <p:sp>
            <p:nvSpPr>
              <p:cNvPr id="9" name="Freeform 9"/>
              <p:cNvSpPr/>
              <p:nvPr/>
            </p:nvSpPr>
            <p:spPr>
              <a:xfrm>
                <a:off x="1270000" y="0"/>
                <a:ext cx="1346325" cy="2004799"/>
              </a:xfrm>
              <a:custGeom>
                <a:avLst/>
                <a:gdLst/>
                <a:ahLst/>
                <a:cxnLst/>
                <a:rect l="l" t="t" r="r" b="b"/>
                <a:pathLst>
                  <a:path w="1346325" h="2004799">
                    <a:moveTo>
                      <a:pt x="0" y="0"/>
                    </a:moveTo>
                    <a:cubicBezTo>
                      <a:pt x="474981" y="0"/>
                      <a:pt x="910263" y="265048"/>
                      <a:pt x="1128294" y="687031"/>
                    </a:cubicBezTo>
                    <a:cubicBezTo>
                      <a:pt x="1346325" y="1109014"/>
                      <a:pt x="1310659" y="1617392"/>
                      <a:pt x="1035843" y="2004799"/>
                    </a:cubicBezTo>
                    <a:lnTo>
                      <a:pt x="517921" y="1637399"/>
                    </a:lnTo>
                    <a:cubicBezTo>
                      <a:pt x="655329" y="1443696"/>
                      <a:pt x="673162" y="1189507"/>
                      <a:pt x="564147" y="978516"/>
                    </a:cubicBezTo>
                    <a:cubicBezTo>
                      <a:pt x="455131" y="767524"/>
                      <a:pt x="237491" y="635000"/>
                      <a:pt x="0" y="635000"/>
                    </a:cubicBezTo>
                    <a:close/>
                  </a:path>
                </a:pathLst>
              </a:custGeom>
              <a:solidFill>
                <a:srgbClr val="6CE5E8"/>
              </a:solidFill>
            </p:spPr>
          </p:sp>
          <p:sp>
            <p:nvSpPr>
              <p:cNvPr id="10" name="Freeform 10"/>
              <p:cNvSpPr/>
              <p:nvPr/>
            </p:nvSpPr>
            <p:spPr>
              <a:xfrm>
                <a:off x="389624" y="1611055"/>
                <a:ext cx="1951649" cy="965161"/>
              </a:xfrm>
              <a:custGeom>
                <a:avLst/>
                <a:gdLst/>
                <a:ahLst/>
                <a:cxnLst/>
                <a:rect l="l" t="t" r="r" b="b"/>
                <a:pathLst>
                  <a:path w="1951649" h="965161">
                    <a:moveTo>
                      <a:pt x="1951649" y="341055"/>
                    </a:moveTo>
                    <a:cubicBezTo>
                      <a:pt x="1747109" y="662291"/>
                      <a:pt x="1409208" y="874785"/>
                      <a:pt x="1031071" y="919973"/>
                    </a:cubicBezTo>
                    <a:cubicBezTo>
                      <a:pt x="652934" y="965161"/>
                      <a:pt x="274476" y="838273"/>
                      <a:pt x="0" y="574280"/>
                    </a:cubicBezTo>
                    <a:lnTo>
                      <a:pt x="440188" y="116612"/>
                    </a:lnTo>
                    <a:cubicBezTo>
                      <a:pt x="577426" y="248609"/>
                      <a:pt x="766655" y="312053"/>
                      <a:pt x="955723" y="289459"/>
                    </a:cubicBezTo>
                    <a:cubicBezTo>
                      <a:pt x="1144792" y="266865"/>
                      <a:pt x="1313743" y="160618"/>
                      <a:pt x="1416013" y="0"/>
                    </a:cubicBezTo>
                    <a:close/>
                  </a:path>
                </a:pathLst>
              </a:custGeom>
              <a:solidFill>
                <a:srgbClr val="41B8D5"/>
              </a:solidFill>
            </p:spPr>
          </p:sp>
          <p:sp>
            <p:nvSpPr>
              <p:cNvPr id="11" name="Freeform 11"/>
              <p:cNvSpPr/>
              <p:nvPr/>
            </p:nvSpPr>
            <p:spPr>
              <a:xfrm>
                <a:off x="73449" y="1482818"/>
                <a:ext cx="779787" cy="745374"/>
              </a:xfrm>
              <a:custGeom>
                <a:avLst/>
                <a:gdLst/>
                <a:ahLst/>
                <a:cxnLst/>
                <a:rect l="l" t="t" r="r" b="b"/>
                <a:pathLst>
                  <a:path w="779787" h="745374">
                    <a:moveTo>
                      <a:pt x="363023" y="745374"/>
                    </a:moveTo>
                    <a:cubicBezTo>
                      <a:pt x="198234" y="602024"/>
                      <a:pt x="73200" y="418599"/>
                      <a:pt x="0" y="212818"/>
                    </a:cubicBezTo>
                    <a:lnTo>
                      <a:pt x="598276" y="0"/>
                    </a:lnTo>
                    <a:cubicBezTo>
                      <a:pt x="634876" y="102891"/>
                      <a:pt x="697393" y="194603"/>
                      <a:pt x="779787" y="266278"/>
                    </a:cubicBezTo>
                    <a:close/>
                  </a:path>
                </a:pathLst>
              </a:custGeom>
              <a:solidFill>
                <a:srgbClr val="2D8BBA"/>
              </a:solidFill>
            </p:spPr>
          </p:sp>
          <p:sp>
            <p:nvSpPr>
              <p:cNvPr id="12" name="Freeform 12"/>
              <p:cNvSpPr/>
              <p:nvPr/>
            </p:nvSpPr>
            <p:spPr>
              <a:xfrm>
                <a:off x="-167084" y="108113"/>
                <a:ext cx="1180706" cy="1646793"/>
              </a:xfrm>
              <a:custGeom>
                <a:avLst/>
                <a:gdLst/>
                <a:ahLst/>
                <a:cxnLst/>
                <a:rect l="l" t="t" r="r" b="b"/>
                <a:pathLst>
                  <a:path w="1180706" h="1646793">
                    <a:moveTo>
                      <a:pt x="263301" y="1646793"/>
                    </a:moveTo>
                    <a:cubicBezTo>
                      <a:pt x="0" y="1009435"/>
                      <a:pt x="293429" y="278424"/>
                      <a:pt x="924328" y="0"/>
                    </a:cubicBezTo>
                    <a:lnTo>
                      <a:pt x="1180706" y="580944"/>
                    </a:lnTo>
                    <a:cubicBezTo>
                      <a:pt x="865257" y="720156"/>
                      <a:pt x="718542" y="1085661"/>
                      <a:pt x="850193" y="1404340"/>
                    </a:cubicBezTo>
                    <a:close/>
                  </a:path>
                </a:pathLst>
              </a:custGeom>
              <a:solidFill>
                <a:srgbClr val="2F5F98"/>
              </a:solidFill>
            </p:spPr>
          </p:sp>
          <p:sp>
            <p:nvSpPr>
              <p:cNvPr id="13" name="Freeform 13"/>
              <p:cNvSpPr/>
              <p:nvPr/>
            </p:nvSpPr>
            <p:spPr>
              <a:xfrm>
                <a:off x="699815" y="0"/>
                <a:ext cx="570122" cy="702596"/>
              </a:xfrm>
              <a:custGeom>
                <a:avLst/>
                <a:gdLst/>
                <a:ahLst/>
                <a:cxnLst/>
                <a:rect l="l" t="t" r="r" b="b"/>
                <a:pathLst>
                  <a:path w="570122" h="702596">
                    <a:moveTo>
                      <a:pt x="0" y="135192"/>
                    </a:moveTo>
                    <a:cubicBezTo>
                      <a:pt x="176886" y="46316"/>
                      <a:pt x="372099" y="20"/>
                      <a:pt x="570058" y="0"/>
                    </a:cubicBezTo>
                    <a:lnTo>
                      <a:pt x="570122" y="635000"/>
                    </a:lnTo>
                    <a:cubicBezTo>
                      <a:pt x="471142" y="635010"/>
                      <a:pt x="373535" y="658158"/>
                      <a:pt x="285092" y="702596"/>
                    </a:cubicBezTo>
                    <a:close/>
                  </a:path>
                </a:pathLst>
              </a:custGeom>
              <a:solidFill>
                <a:srgbClr val="31356E"/>
              </a:solidFill>
            </p:spPr>
          </p:sp>
        </p:grpSp>
      </p:grpSp>
      <p:grpSp>
        <p:nvGrpSpPr>
          <p:cNvPr id="14" name="Group 14"/>
          <p:cNvGrpSpPr/>
          <p:nvPr/>
        </p:nvGrpSpPr>
        <p:grpSpPr>
          <a:xfrm>
            <a:off x="7417116" y="658942"/>
            <a:ext cx="10241587" cy="5522709"/>
            <a:chOff x="0" y="0"/>
            <a:chExt cx="13655449" cy="7363612"/>
          </a:xfrm>
        </p:grpSpPr>
        <p:sp>
          <p:nvSpPr>
            <p:cNvPr id="15" name="TextBox 15"/>
            <p:cNvSpPr txBox="1"/>
            <p:nvPr/>
          </p:nvSpPr>
          <p:spPr>
            <a:xfrm>
              <a:off x="3669872" y="-76200"/>
              <a:ext cx="692342" cy="452315"/>
            </a:xfrm>
            <a:prstGeom prst="rect">
              <a:avLst/>
            </a:prstGeom>
          </p:spPr>
          <p:txBody>
            <a:bodyPr lIns="0" tIns="0" rIns="0" bIns="0" rtlCol="0" anchor="t">
              <a:spAutoFit/>
            </a:bodyPr>
            <a:lstStyle/>
            <a:p>
              <a:pPr algn="l">
                <a:lnSpc>
                  <a:spcPts val="2604"/>
                </a:lnSpc>
              </a:pPr>
              <a:r>
                <a:rPr lang="en-US" sz="1860">
                  <a:solidFill>
                    <a:srgbClr val="FFFFFF"/>
                  </a:solidFill>
                  <a:latin typeface="Times New Roman Bold"/>
                </a:rPr>
                <a:t>Sales</a:t>
              </a:r>
            </a:p>
          </p:txBody>
        </p:sp>
        <p:sp>
          <p:nvSpPr>
            <p:cNvPr id="16" name="TextBox 16"/>
            <p:cNvSpPr txBox="1"/>
            <p:nvPr/>
          </p:nvSpPr>
          <p:spPr>
            <a:xfrm>
              <a:off x="4889142" y="-76200"/>
              <a:ext cx="1916228" cy="452315"/>
            </a:xfrm>
            <a:prstGeom prst="rect">
              <a:avLst/>
            </a:prstGeom>
          </p:spPr>
          <p:txBody>
            <a:bodyPr lIns="0" tIns="0" rIns="0" bIns="0" rtlCol="0" anchor="t">
              <a:spAutoFit/>
            </a:bodyPr>
            <a:lstStyle/>
            <a:p>
              <a:pPr algn="l">
                <a:lnSpc>
                  <a:spcPts val="2604"/>
                </a:lnSpc>
              </a:pPr>
              <a:r>
                <a:rPr lang="en-US" sz="1860">
                  <a:solidFill>
                    <a:srgbClr val="FFFFFF"/>
                  </a:solidFill>
                  <a:latin typeface="Times New Roman Bold"/>
                </a:rPr>
                <a:t>AutoRickshaw</a:t>
              </a:r>
            </a:p>
          </p:txBody>
        </p:sp>
        <p:sp>
          <p:nvSpPr>
            <p:cNvPr id="17" name="TextBox 17"/>
            <p:cNvSpPr txBox="1"/>
            <p:nvPr/>
          </p:nvSpPr>
          <p:spPr>
            <a:xfrm>
              <a:off x="7332299" y="-76200"/>
              <a:ext cx="1358113" cy="452315"/>
            </a:xfrm>
            <a:prstGeom prst="rect">
              <a:avLst/>
            </a:prstGeom>
          </p:spPr>
          <p:txBody>
            <a:bodyPr lIns="0" tIns="0" rIns="0" bIns="0" rtlCol="0" anchor="t">
              <a:spAutoFit/>
            </a:bodyPr>
            <a:lstStyle/>
            <a:p>
              <a:pPr algn="l">
                <a:lnSpc>
                  <a:spcPts val="2604"/>
                </a:lnSpc>
              </a:pPr>
              <a:r>
                <a:rPr lang="en-US" sz="1860">
                  <a:solidFill>
                    <a:srgbClr val="FFFFFF"/>
                  </a:solidFill>
                  <a:latin typeface="Times New Roman Bold"/>
                </a:rPr>
                <a:t>MotorCar</a:t>
              </a:r>
            </a:p>
          </p:txBody>
        </p:sp>
        <p:sp>
          <p:nvSpPr>
            <p:cNvPr id="18" name="TextBox 18"/>
            <p:cNvSpPr txBox="1"/>
            <p:nvPr/>
          </p:nvSpPr>
          <p:spPr>
            <a:xfrm>
              <a:off x="9217340" y="-76200"/>
              <a:ext cx="1598125" cy="452315"/>
            </a:xfrm>
            <a:prstGeom prst="rect">
              <a:avLst/>
            </a:prstGeom>
          </p:spPr>
          <p:txBody>
            <a:bodyPr lIns="0" tIns="0" rIns="0" bIns="0" rtlCol="0" anchor="t">
              <a:spAutoFit/>
            </a:bodyPr>
            <a:lstStyle/>
            <a:p>
              <a:pPr algn="l">
                <a:lnSpc>
                  <a:spcPts val="2604"/>
                </a:lnSpc>
              </a:pPr>
              <a:r>
                <a:rPr lang="en-US" sz="1860">
                  <a:solidFill>
                    <a:srgbClr val="FFFFFF"/>
                  </a:solidFill>
                  <a:latin typeface="Times New Roman Bold"/>
                </a:rPr>
                <a:t>MotorCycle</a:t>
              </a:r>
            </a:p>
          </p:txBody>
        </p:sp>
        <p:grpSp>
          <p:nvGrpSpPr>
            <p:cNvPr id="19" name="Group 19"/>
            <p:cNvGrpSpPr>
              <a:grpSpLocks noChangeAspect="1"/>
            </p:cNvGrpSpPr>
            <p:nvPr/>
          </p:nvGrpSpPr>
          <p:grpSpPr>
            <a:xfrm>
              <a:off x="3459100" y="135365"/>
              <a:ext cx="5652854" cy="105386"/>
              <a:chOff x="3649748" y="-652953"/>
              <a:chExt cx="8174687" cy="152400"/>
            </a:xfrm>
          </p:grpSpPr>
          <p:sp>
            <p:nvSpPr>
              <p:cNvPr id="20" name="Freeform 20"/>
              <p:cNvSpPr/>
              <p:nvPr/>
            </p:nvSpPr>
            <p:spPr>
              <a:xfrm>
                <a:off x="3649748" y="-652953"/>
                <a:ext cx="152400" cy="152400"/>
              </a:xfrm>
              <a:custGeom>
                <a:avLst/>
                <a:gdLst/>
                <a:ahLst/>
                <a:cxnLst/>
                <a:rect l="l" t="t" r="r" b="b"/>
                <a:pathLst>
                  <a:path w="152400" h="152400">
                    <a:moveTo>
                      <a:pt x="152400" y="139700"/>
                    </a:moveTo>
                    <a:lnTo>
                      <a:pt x="152400" y="12700"/>
                    </a:lnTo>
                    <a:cubicBezTo>
                      <a:pt x="152400" y="5686"/>
                      <a:pt x="146714" y="0"/>
                      <a:pt x="139700" y="0"/>
                    </a:cubicBezTo>
                    <a:lnTo>
                      <a:pt x="12700" y="0"/>
                    </a:lnTo>
                    <a:cubicBezTo>
                      <a:pt x="5686" y="0"/>
                      <a:pt x="0" y="5686"/>
                      <a:pt x="0" y="12700"/>
                    </a:cubicBezTo>
                    <a:lnTo>
                      <a:pt x="0" y="139700"/>
                    </a:lnTo>
                    <a:cubicBezTo>
                      <a:pt x="0" y="146714"/>
                      <a:pt x="5686" y="152400"/>
                      <a:pt x="12700" y="152400"/>
                    </a:cubicBezTo>
                    <a:lnTo>
                      <a:pt x="139700" y="152400"/>
                    </a:lnTo>
                    <a:cubicBezTo>
                      <a:pt x="146714" y="152400"/>
                      <a:pt x="152400" y="146714"/>
                      <a:pt x="152400" y="139700"/>
                    </a:cubicBezTo>
                    <a:close/>
                  </a:path>
                </a:pathLst>
              </a:custGeom>
              <a:solidFill>
                <a:srgbClr val="6CE5E8"/>
              </a:solidFill>
            </p:spPr>
          </p:sp>
          <p:sp>
            <p:nvSpPr>
              <p:cNvPr id="21" name="Freeform 21"/>
              <p:cNvSpPr/>
              <p:nvPr/>
            </p:nvSpPr>
            <p:spPr>
              <a:xfrm>
                <a:off x="5412956" y="-652953"/>
                <a:ext cx="152400" cy="152400"/>
              </a:xfrm>
              <a:custGeom>
                <a:avLst/>
                <a:gdLst/>
                <a:ahLst/>
                <a:cxnLst/>
                <a:rect l="l" t="t" r="r" b="b"/>
                <a:pathLst>
                  <a:path w="152400" h="152400">
                    <a:moveTo>
                      <a:pt x="152400" y="139700"/>
                    </a:moveTo>
                    <a:lnTo>
                      <a:pt x="152400" y="12700"/>
                    </a:lnTo>
                    <a:cubicBezTo>
                      <a:pt x="152400" y="5686"/>
                      <a:pt x="146714" y="0"/>
                      <a:pt x="139700" y="0"/>
                    </a:cubicBezTo>
                    <a:lnTo>
                      <a:pt x="12700" y="0"/>
                    </a:lnTo>
                    <a:cubicBezTo>
                      <a:pt x="5686" y="0"/>
                      <a:pt x="0" y="5686"/>
                      <a:pt x="0" y="12700"/>
                    </a:cubicBezTo>
                    <a:lnTo>
                      <a:pt x="0" y="139700"/>
                    </a:lnTo>
                    <a:cubicBezTo>
                      <a:pt x="0" y="146714"/>
                      <a:pt x="5686" y="152400"/>
                      <a:pt x="12700" y="152400"/>
                    </a:cubicBezTo>
                    <a:lnTo>
                      <a:pt x="139700" y="152400"/>
                    </a:lnTo>
                    <a:cubicBezTo>
                      <a:pt x="146714" y="152400"/>
                      <a:pt x="152400" y="146714"/>
                      <a:pt x="152400" y="139700"/>
                    </a:cubicBezTo>
                    <a:close/>
                  </a:path>
                </a:pathLst>
              </a:custGeom>
              <a:solidFill>
                <a:srgbClr val="41B8D5"/>
              </a:solidFill>
            </p:spPr>
          </p:sp>
          <p:sp>
            <p:nvSpPr>
              <p:cNvPr id="22" name="Freeform 22"/>
              <p:cNvSpPr/>
              <p:nvPr/>
            </p:nvSpPr>
            <p:spPr>
              <a:xfrm>
                <a:off x="8946045" y="-652953"/>
                <a:ext cx="152400" cy="152400"/>
              </a:xfrm>
              <a:custGeom>
                <a:avLst/>
                <a:gdLst/>
                <a:ahLst/>
                <a:cxnLst/>
                <a:rect l="l" t="t" r="r" b="b"/>
                <a:pathLst>
                  <a:path w="152400" h="152400">
                    <a:moveTo>
                      <a:pt x="152400" y="139700"/>
                    </a:moveTo>
                    <a:lnTo>
                      <a:pt x="152400" y="12700"/>
                    </a:lnTo>
                    <a:cubicBezTo>
                      <a:pt x="152400" y="5686"/>
                      <a:pt x="146714" y="0"/>
                      <a:pt x="139700" y="0"/>
                    </a:cubicBezTo>
                    <a:lnTo>
                      <a:pt x="12700" y="0"/>
                    </a:lnTo>
                    <a:cubicBezTo>
                      <a:pt x="5685" y="0"/>
                      <a:pt x="0" y="5686"/>
                      <a:pt x="0" y="12700"/>
                    </a:cubicBezTo>
                    <a:lnTo>
                      <a:pt x="0" y="139700"/>
                    </a:lnTo>
                    <a:cubicBezTo>
                      <a:pt x="0" y="146714"/>
                      <a:pt x="5685" y="152400"/>
                      <a:pt x="12700" y="152400"/>
                    </a:cubicBezTo>
                    <a:lnTo>
                      <a:pt x="139700" y="152400"/>
                    </a:lnTo>
                    <a:cubicBezTo>
                      <a:pt x="146714" y="152400"/>
                      <a:pt x="152400" y="146714"/>
                      <a:pt x="152400" y="139700"/>
                    </a:cubicBezTo>
                    <a:close/>
                  </a:path>
                </a:pathLst>
              </a:custGeom>
              <a:solidFill>
                <a:srgbClr val="2D8BBA"/>
              </a:solidFill>
            </p:spPr>
          </p:sp>
          <p:sp>
            <p:nvSpPr>
              <p:cNvPr id="23" name="Freeform 23"/>
              <p:cNvSpPr/>
              <p:nvPr/>
            </p:nvSpPr>
            <p:spPr>
              <a:xfrm>
                <a:off x="11672035" y="-652953"/>
                <a:ext cx="152400" cy="152400"/>
              </a:xfrm>
              <a:custGeom>
                <a:avLst/>
                <a:gdLst/>
                <a:ahLst/>
                <a:cxnLst/>
                <a:rect l="l" t="t" r="r" b="b"/>
                <a:pathLst>
                  <a:path w="152400" h="152400">
                    <a:moveTo>
                      <a:pt x="152400" y="139700"/>
                    </a:moveTo>
                    <a:lnTo>
                      <a:pt x="152400" y="12700"/>
                    </a:lnTo>
                    <a:cubicBezTo>
                      <a:pt x="152400" y="5686"/>
                      <a:pt x="146714" y="0"/>
                      <a:pt x="139700" y="0"/>
                    </a:cubicBezTo>
                    <a:lnTo>
                      <a:pt x="12700" y="0"/>
                    </a:lnTo>
                    <a:cubicBezTo>
                      <a:pt x="5686" y="0"/>
                      <a:pt x="0" y="5686"/>
                      <a:pt x="0" y="12700"/>
                    </a:cubicBezTo>
                    <a:lnTo>
                      <a:pt x="0" y="139700"/>
                    </a:lnTo>
                    <a:cubicBezTo>
                      <a:pt x="0" y="146714"/>
                      <a:pt x="5686" y="152400"/>
                      <a:pt x="12700" y="152400"/>
                    </a:cubicBezTo>
                    <a:lnTo>
                      <a:pt x="139700" y="152400"/>
                    </a:lnTo>
                    <a:cubicBezTo>
                      <a:pt x="146714" y="152400"/>
                      <a:pt x="152400" y="146714"/>
                      <a:pt x="152400" y="139700"/>
                    </a:cubicBezTo>
                    <a:close/>
                  </a:path>
                </a:pathLst>
              </a:custGeom>
              <a:solidFill>
                <a:srgbClr val="2F5F98"/>
              </a:solidFill>
            </p:spPr>
          </p:sp>
        </p:grpSp>
        <p:sp>
          <p:nvSpPr>
            <p:cNvPr id="24" name="TextBox 24"/>
            <p:cNvSpPr txBox="1"/>
            <p:nvPr/>
          </p:nvSpPr>
          <p:spPr>
            <a:xfrm>
              <a:off x="1348390" y="6911297"/>
              <a:ext cx="1463399" cy="452315"/>
            </a:xfrm>
            <a:prstGeom prst="rect">
              <a:avLst/>
            </a:prstGeom>
          </p:spPr>
          <p:txBody>
            <a:bodyPr lIns="0" tIns="0" rIns="0" bIns="0" rtlCol="0" anchor="t">
              <a:spAutoFit/>
            </a:bodyPr>
            <a:lstStyle/>
            <a:p>
              <a:pPr algn="ctr">
                <a:lnSpc>
                  <a:spcPts val="2604"/>
                </a:lnSpc>
              </a:pPr>
              <a:r>
                <a:rPr lang="en-US" sz="1860">
                  <a:solidFill>
                    <a:srgbClr val="FFFFFF"/>
                  </a:solidFill>
                  <a:latin typeface="Times New Roman Bold"/>
                </a:rPr>
                <a:t>Hyderabad</a:t>
              </a:r>
            </a:p>
          </p:txBody>
        </p:sp>
        <p:sp>
          <p:nvSpPr>
            <p:cNvPr id="25" name="TextBox 25"/>
            <p:cNvSpPr txBox="1"/>
            <p:nvPr/>
          </p:nvSpPr>
          <p:spPr>
            <a:xfrm>
              <a:off x="3360300" y="6911297"/>
              <a:ext cx="2654851" cy="452315"/>
            </a:xfrm>
            <a:prstGeom prst="rect">
              <a:avLst/>
            </a:prstGeom>
          </p:spPr>
          <p:txBody>
            <a:bodyPr lIns="0" tIns="0" rIns="0" bIns="0" rtlCol="0" anchor="t">
              <a:spAutoFit/>
            </a:bodyPr>
            <a:lstStyle/>
            <a:p>
              <a:pPr algn="ctr">
                <a:lnSpc>
                  <a:spcPts val="2604"/>
                </a:lnSpc>
              </a:pPr>
              <a:r>
                <a:rPr lang="en-US" sz="1860">
                  <a:solidFill>
                    <a:srgbClr val="FFFFFF"/>
                  </a:solidFill>
                  <a:latin typeface="Times New Roman Bold"/>
                </a:rPr>
                <a:t>Medchal_malkajgiri</a:t>
              </a:r>
            </a:p>
          </p:txBody>
        </p:sp>
        <p:sp>
          <p:nvSpPr>
            <p:cNvPr id="26" name="TextBox 26"/>
            <p:cNvSpPr txBox="1"/>
            <p:nvPr/>
          </p:nvSpPr>
          <p:spPr>
            <a:xfrm>
              <a:off x="6501289" y="6911297"/>
              <a:ext cx="1588145" cy="452315"/>
            </a:xfrm>
            <a:prstGeom prst="rect">
              <a:avLst/>
            </a:prstGeom>
          </p:spPr>
          <p:txBody>
            <a:bodyPr lIns="0" tIns="0" rIns="0" bIns="0" rtlCol="0" anchor="t">
              <a:spAutoFit/>
            </a:bodyPr>
            <a:lstStyle/>
            <a:p>
              <a:pPr algn="ctr">
                <a:lnSpc>
                  <a:spcPts val="2604"/>
                </a:lnSpc>
              </a:pPr>
              <a:r>
                <a:rPr lang="en-US" sz="1860">
                  <a:solidFill>
                    <a:srgbClr val="FFFFFF"/>
                  </a:solidFill>
                  <a:latin typeface="Times New Roman Bold"/>
                </a:rPr>
                <a:t>Rangareddy</a:t>
              </a:r>
            </a:p>
          </p:txBody>
        </p:sp>
        <p:sp>
          <p:nvSpPr>
            <p:cNvPr id="27" name="TextBox 27"/>
            <p:cNvSpPr txBox="1"/>
            <p:nvPr/>
          </p:nvSpPr>
          <p:spPr>
            <a:xfrm>
              <a:off x="9127075" y="6911297"/>
              <a:ext cx="1551844" cy="452315"/>
            </a:xfrm>
            <a:prstGeom prst="rect">
              <a:avLst/>
            </a:prstGeom>
          </p:spPr>
          <p:txBody>
            <a:bodyPr lIns="0" tIns="0" rIns="0" bIns="0" rtlCol="0" anchor="t">
              <a:spAutoFit/>
            </a:bodyPr>
            <a:lstStyle/>
            <a:p>
              <a:pPr algn="ctr">
                <a:lnSpc>
                  <a:spcPts val="2604"/>
                </a:lnSpc>
              </a:pPr>
              <a:r>
                <a:rPr lang="en-US" sz="1860">
                  <a:solidFill>
                    <a:srgbClr val="FFFFFF"/>
                  </a:solidFill>
                  <a:latin typeface="Times New Roman Bold"/>
                </a:rPr>
                <a:t>Sangareddy</a:t>
              </a:r>
            </a:p>
          </p:txBody>
        </p:sp>
        <p:sp>
          <p:nvSpPr>
            <p:cNvPr id="28" name="TextBox 28"/>
            <p:cNvSpPr txBox="1"/>
            <p:nvPr/>
          </p:nvSpPr>
          <p:spPr>
            <a:xfrm>
              <a:off x="11796897" y="6911297"/>
              <a:ext cx="1427472" cy="452315"/>
            </a:xfrm>
            <a:prstGeom prst="rect">
              <a:avLst/>
            </a:prstGeom>
          </p:spPr>
          <p:txBody>
            <a:bodyPr lIns="0" tIns="0" rIns="0" bIns="0" rtlCol="0" anchor="t">
              <a:spAutoFit/>
            </a:bodyPr>
            <a:lstStyle/>
            <a:p>
              <a:pPr algn="ctr">
                <a:lnSpc>
                  <a:spcPts val="2604"/>
                </a:lnSpc>
              </a:pPr>
              <a:r>
                <a:rPr lang="en-US" sz="1860">
                  <a:solidFill>
                    <a:srgbClr val="FFFFFF"/>
                  </a:solidFill>
                  <a:latin typeface="Times New Roman Bold"/>
                </a:rPr>
                <a:t>Khammam</a:t>
              </a:r>
            </a:p>
          </p:txBody>
        </p:sp>
        <p:grpSp>
          <p:nvGrpSpPr>
            <p:cNvPr id="29" name="Group 29"/>
            <p:cNvGrpSpPr>
              <a:grpSpLocks noChangeAspect="1"/>
            </p:cNvGrpSpPr>
            <p:nvPr/>
          </p:nvGrpSpPr>
          <p:grpSpPr>
            <a:xfrm>
              <a:off x="935273" y="586886"/>
              <a:ext cx="12720176" cy="6243130"/>
              <a:chOff x="0" y="0"/>
              <a:chExt cx="18394858" cy="9028295"/>
            </a:xfrm>
          </p:grpSpPr>
          <p:sp>
            <p:nvSpPr>
              <p:cNvPr id="30" name="Freeform 30"/>
              <p:cNvSpPr/>
              <p:nvPr/>
            </p:nvSpPr>
            <p:spPr>
              <a:xfrm>
                <a:off x="0" y="-6350"/>
                <a:ext cx="18394859" cy="12700"/>
              </a:xfrm>
              <a:custGeom>
                <a:avLst/>
                <a:gdLst/>
                <a:ahLst/>
                <a:cxnLst/>
                <a:rect l="l" t="t" r="r" b="b"/>
                <a:pathLst>
                  <a:path w="18394859" h="12700">
                    <a:moveTo>
                      <a:pt x="0" y="0"/>
                    </a:moveTo>
                    <a:lnTo>
                      <a:pt x="18394859" y="0"/>
                    </a:lnTo>
                    <a:lnTo>
                      <a:pt x="18394859" y="12700"/>
                    </a:lnTo>
                    <a:lnTo>
                      <a:pt x="0" y="12700"/>
                    </a:lnTo>
                    <a:close/>
                  </a:path>
                </a:pathLst>
              </a:custGeom>
              <a:solidFill>
                <a:srgbClr val="FFFFFF">
                  <a:alpha val="24706"/>
                </a:srgbClr>
              </a:solidFill>
            </p:spPr>
          </p:sp>
          <p:sp>
            <p:nvSpPr>
              <p:cNvPr id="31" name="Freeform 31"/>
              <p:cNvSpPr/>
              <p:nvPr/>
            </p:nvSpPr>
            <p:spPr>
              <a:xfrm>
                <a:off x="0" y="3003082"/>
                <a:ext cx="18394859" cy="12700"/>
              </a:xfrm>
              <a:custGeom>
                <a:avLst/>
                <a:gdLst/>
                <a:ahLst/>
                <a:cxnLst/>
                <a:rect l="l" t="t" r="r" b="b"/>
                <a:pathLst>
                  <a:path w="18394859" h="12700">
                    <a:moveTo>
                      <a:pt x="0" y="0"/>
                    </a:moveTo>
                    <a:lnTo>
                      <a:pt x="18394859" y="0"/>
                    </a:lnTo>
                    <a:lnTo>
                      <a:pt x="18394859" y="12700"/>
                    </a:lnTo>
                    <a:lnTo>
                      <a:pt x="0" y="12700"/>
                    </a:lnTo>
                    <a:close/>
                  </a:path>
                </a:pathLst>
              </a:custGeom>
              <a:solidFill>
                <a:srgbClr val="FFFFFF">
                  <a:alpha val="24706"/>
                </a:srgbClr>
              </a:solidFill>
            </p:spPr>
          </p:sp>
          <p:sp>
            <p:nvSpPr>
              <p:cNvPr id="32" name="Freeform 32"/>
              <p:cNvSpPr/>
              <p:nvPr/>
            </p:nvSpPr>
            <p:spPr>
              <a:xfrm>
                <a:off x="0" y="6012513"/>
                <a:ext cx="18394859" cy="12700"/>
              </a:xfrm>
              <a:custGeom>
                <a:avLst/>
                <a:gdLst/>
                <a:ahLst/>
                <a:cxnLst/>
                <a:rect l="l" t="t" r="r" b="b"/>
                <a:pathLst>
                  <a:path w="18394859" h="12700">
                    <a:moveTo>
                      <a:pt x="0" y="0"/>
                    </a:moveTo>
                    <a:lnTo>
                      <a:pt x="18394859" y="0"/>
                    </a:lnTo>
                    <a:lnTo>
                      <a:pt x="18394859" y="12700"/>
                    </a:lnTo>
                    <a:lnTo>
                      <a:pt x="0" y="12700"/>
                    </a:lnTo>
                    <a:close/>
                  </a:path>
                </a:pathLst>
              </a:custGeom>
              <a:solidFill>
                <a:srgbClr val="FFFFFF">
                  <a:alpha val="24706"/>
                </a:srgbClr>
              </a:solidFill>
            </p:spPr>
          </p:sp>
          <p:sp>
            <p:nvSpPr>
              <p:cNvPr id="33" name="Freeform 33"/>
              <p:cNvSpPr/>
              <p:nvPr/>
            </p:nvSpPr>
            <p:spPr>
              <a:xfrm>
                <a:off x="0" y="9021945"/>
                <a:ext cx="18394859" cy="12700"/>
              </a:xfrm>
              <a:custGeom>
                <a:avLst/>
                <a:gdLst/>
                <a:ahLst/>
                <a:cxnLst/>
                <a:rect l="l" t="t" r="r" b="b"/>
                <a:pathLst>
                  <a:path w="18394859" h="12700">
                    <a:moveTo>
                      <a:pt x="0" y="0"/>
                    </a:moveTo>
                    <a:lnTo>
                      <a:pt x="18394859" y="0"/>
                    </a:lnTo>
                    <a:lnTo>
                      <a:pt x="18394859" y="12700"/>
                    </a:lnTo>
                    <a:lnTo>
                      <a:pt x="0" y="12700"/>
                    </a:lnTo>
                    <a:close/>
                  </a:path>
                </a:pathLst>
              </a:custGeom>
              <a:solidFill>
                <a:srgbClr val="FFFFFF">
                  <a:alpha val="60000"/>
                </a:srgbClr>
              </a:solidFill>
            </p:spPr>
          </p:sp>
        </p:grpSp>
        <p:sp>
          <p:nvSpPr>
            <p:cNvPr id="34" name="TextBox 34"/>
            <p:cNvSpPr txBox="1"/>
            <p:nvPr/>
          </p:nvSpPr>
          <p:spPr>
            <a:xfrm>
              <a:off x="0" y="322629"/>
              <a:ext cx="777793" cy="452315"/>
            </a:xfrm>
            <a:prstGeom prst="rect">
              <a:avLst/>
            </a:prstGeom>
          </p:spPr>
          <p:txBody>
            <a:bodyPr lIns="0" tIns="0" rIns="0" bIns="0" rtlCol="0" anchor="t">
              <a:spAutoFit/>
            </a:bodyPr>
            <a:lstStyle/>
            <a:p>
              <a:pPr algn="r">
                <a:lnSpc>
                  <a:spcPts val="2604"/>
                </a:lnSpc>
              </a:pPr>
              <a:r>
                <a:rPr lang="en-US" sz="1860">
                  <a:solidFill>
                    <a:srgbClr val="FFFFFF"/>
                  </a:solidFill>
                  <a:latin typeface="Times New Roman Bold"/>
                </a:rPr>
                <a:t>600K </a:t>
              </a:r>
            </a:p>
          </p:txBody>
        </p:sp>
        <p:sp>
          <p:nvSpPr>
            <p:cNvPr id="35" name="TextBox 35"/>
            <p:cNvSpPr txBox="1"/>
            <p:nvPr/>
          </p:nvSpPr>
          <p:spPr>
            <a:xfrm>
              <a:off x="0" y="2403672"/>
              <a:ext cx="777793" cy="452315"/>
            </a:xfrm>
            <a:prstGeom prst="rect">
              <a:avLst/>
            </a:prstGeom>
          </p:spPr>
          <p:txBody>
            <a:bodyPr lIns="0" tIns="0" rIns="0" bIns="0" rtlCol="0" anchor="t">
              <a:spAutoFit/>
            </a:bodyPr>
            <a:lstStyle/>
            <a:p>
              <a:pPr algn="r">
                <a:lnSpc>
                  <a:spcPts val="2604"/>
                </a:lnSpc>
              </a:pPr>
              <a:r>
                <a:rPr lang="en-US" sz="1860">
                  <a:solidFill>
                    <a:srgbClr val="FFFFFF"/>
                  </a:solidFill>
                  <a:latin typeface="Times New Roman Bold"/>
                </a:rPr>
                <a:t>400K </a:t>
              </a:r>
            </a:p>
          </p:txBody>
        </p:sp>
        <p:sp>
          <p:nvSpPr>
            <p:cNvPr id="36" name="TextBox 36"/>
            <p:cNvSpPr txBox="1"/>
            <p:nvPr/>
          </p:nvSpPr>
          <p:spPr>
            <a:xfrm>
              <a:off x="0" y="4484716"/>
              <a:ext cx="777793" cy="452315"/>
            </a:xfrm>
            <a:prstGeom prst="rect">
              <a:avLst/>
            </a:prstGeom>
          </p:spPr>
          <p:txBody>
            <a:bodyPr lIns="0" tIns="0" rIns="0" bIns="0" rtlCol="0" anchor="t">
              <a:spAutoFit/>
            </a:bodyPr>
            <a:lstStyle/>
            <a:p>
              <a:pPr algn="r">
                <a:lnSpc>
                  <a:spcPts val="2604"/>
                </a:lnSpc>
              </a:pPr>
              <a:r>
                <a:rPr lang="en-US" sz="1860">
                  <a:solidFill>
                    <a:srgbClr val="FFFFFF"/>
                  </a:solidFill>
                  <a:latin typeface="Times New Roman Bold"/>
                </a:rPr>
                <a:t>200K </a:t>
              </a:r>
            </a:p>
          </p:txBody>
        </p:sp>
        <p:sp>
          <p:nvSpPr>
            <p:cNvPr id="37" name="TextBox 37"/>
            <p:cNvSpPr txBox="1"/>
            <p:nvPr/>
          </p:nvSpPr>
          <p:spPr>
            <a:xfrm>
              <a:off x="314984" y="6565759"/>
              <a:ext cx="462809" cy="452315"/>
            </a:xfrm>
            <a:prstGeom prst="rect">
              <a:avLst/>
            </a:prstGeom>
          </p:spPr>
          <p:txBody>
            <a:bodyPr lIns="0" tIns="0" rIns="0" bIns="0" rtlCol="0" anchor="t">
              <a:spAutoFit/>
            </a:bodyPr>
            <a:lstStyle/>
            <a:p>
              <a:pPr algn="r">
                <a:lnSpc>
                  <a:spcPts val="2604"/>
                </a:lnSpc>
              </a:pPr>
              <a:r>
                <a:rPr lang="en-US" sz="1860">
                  <a:solidFill>
                    <a:srgbClr val="FFFFFF"/>
                  </a:solidFill>
                  <a:latin typeface="Times New Roman Bold"/>
                </a:rPr>
                <a:t>0K </a:t>
              </a:r>
            </a:p>
          </p:txBody>
        </p:sp>
        <p:grpSp>
          <p:nvGrpSpPr>
            <p:cNvPr id="38" name="Group 38"/>
            <p:cNvGrpSpPr>
              <a:grpSpLocks noChangeAspect="1"/>
            </p:cNvGrpSpPr>
            <p:nvPr/>
          </p:nvGrpSpPr>
          <p:grpSpPr>
            <a:xfrm>
              <a:off x="935273" y="1279645"/>
              <a:ext cx="12720176" cy="5550372"/>
              <a:chOff x="0" y="1001810"/>
              <a:chExt cx="18394858" cy="8026485"/>
            </a:xfrm>
          </p:grpSpPr>
          <p:sp>
            <p:nvSpPr>
              <p:cNvPr id="39" name="Freeform 39"/>
              <p:cNvSpPr/>
              <p:nvPr/>
            </p:nvSpPr>
            <p:spPr>
              <a:xfrm>
                <a:off x="0" y="1001809"/>
                <a:ext cx="3311075" cy="8026486"/>
              </a:xfrm>
              <a:custGeom>
                <a:avLst/>
                <a:gdLst/>
                <a:ahLst/>
                <a:cxnLst/>
                <a:rect l="l" t="t" r="r" b="b"/>
                <a:pathLst>
                  <a:path w="3311075" h="8026486">
                    <a:moveTo>
                      <a:pt x="0" y="8026486"/>
                    </a:moveTo>
                    <a:lnTo>
                      <a:pt x="0" y="264887"/>
                    </a:lnTo>
                    <a:cubicBezTo>
                      <a:pt x="0" y="118594"/>
                      <a:pt x="118593" y="1"/>
                      <a:pt x="264886" y="1"/>
                    </a:cubicBezTo>
                    <a:lnTo>
                      <a:pt x="3046188" y="1"/>
                    </a:lnTo>
                    <a:cubicBezTo>
                      <a:pt x="3116441" y="0"/>
                      <a:pt x="3183816" y="27908"/>
                      <a:pt x="3233491" y="77584"/>
                    </a:cubicBezTo>
                    <a:cubicBezTo>
                      <a:pt x="3283167" y="127260"/>
                      <a:pt x="3311075" y="194634"/>
                      <a:pt x="3311075" y="264887"/>
                    </a:cubicBezTo>
                    <a:lnTo>
                      <a:pt x="3311075" y="8026486"/>
                    </a:lnTo>
                    <a:close/>
                  </a:path>
                </a:pathLst>
              </a:custGeom>
              <a:solidFill>
                <a:srgbClr val="2F5F98"/>
              </a:solidFill>
            </p:spPr>
          </p:sp>
          <p:sp>
            <p:nvSpPr>
              <p:cNvPr id="40" name="Freeform 40"/>
              <p:cNvSpPr/>
              <p:nvPr/>
            </p:nvSpPr>
            <p:spPr>
              <a:xfrm>
                <a:off x="3770946" y="5049495"/>
                <a:ext cx="3311074" cy="3978800"/>
              </a:xfrm>
              <a:custGeom>
                <a:avLst/>
                <a:gdLst/>
                <a:ahLst/>
                <a:cxnLst/>
                <a:rect l="l" t="t" r="r" b="b"/>
                <a:pathLst>
                  <a:path w="3311074" h="3978800">
                    <a:moveTo>
                      <a:pt x="0" y="3978800"/>
                    </a:moveTo>
                    <a:lnTo>
                      <a:pt x="0" y="264886"/>
                    </a:lnTo>
                    <a:cubicBezTo>
                      <a:pt x="0" y="118594"/>
                      <a:pt x="118594" y="0"/>
                      <a:pt x="264886" y="0"/>
                    </a:cubicBezTo>
                    <a:lnTo>
                      <a:pt x="3046188" y="0"/>
                    </a:lnTo>
                    <a:cubicBezTo>
                      <a:pt x="3116441" y="0"/>
                      <a:pt x="3183816" y="27908"/>
                      <a:pt x="3233491" y="77584"/>
                    </a:cubicBezTo>
                    <a:cubicBezTo>
                      <a:pt x="3283167" y="127259"/>
                      <a:pt x="3311074" y="194634"/>
                      <a:pt x="3311074" y="264886"/>
                    </a:cubicBezTo>
                    <a:lnTo>
                      <a:pt x="3311074" y="3978800"/>
                    </a:lnTo>
                    <a:close/>
                  </a:path>
                </a:pathLst>
              </a:custGeom>
              <a:solidFill>
                <a:srgbClr val="2F5F98"/>
              </a:solidFill>
            </p:spPr>
          </p:sp>
          <p:sp>
            <p:nvSpPr>
              <p:cNvPr id="41" name="Freeform 41"/>
              <p:cNvSpPr/>
              <p:nvPr/>
            </p:nvSpPr>
            <p:spPr>
              <a:xfrm>
                <a:off x="7541892" y="2220629"/>
                <a:ext cx="3311074" cy="6807666"/>
              </a:xfrm>
              <a:custGeom>
                <a:avLst/>
                <a:gdLst/>
                <a:ahLst/>
                <a:cxnLst/>
                <a:rect l="l" t="t" r="r" b="b"/>
                <a:pathLst>
                  <a:path w="3311074" h="6807666">
                    <a:moveTo>
                      <a:pt x="0" y="6807666"/>
                    </a:moveTo>
                    <a:lnTo>
                      <a:pt x="0" y="264886"/>
                    </a:lnTo>
                    <a:cubicBezTo>
                      <a:pt x="0" y="118594"/>
                      <a:pt x="118593" y="1"/>
                      <a:pt x="264886" y="0"/>
                    </a:cubicBezTo>
                    <a:lnTo>
                      <a:pt x="3046189" y="0"/>
                    </a:lnTo>
                    <a:cubicBezTo>
                      <a:pt x="3192481" y="1"/>
                      <a:pt x="3311074" y="118594"/>
                      <a:pt x="3311074" y="264886"/>
                    </a:cubicBezTo>
                    <a:lnTo>
                      <a:pt x="3311074" y="6807666"/>
                    </a:lnTo>
                    <a:close/>
                  </a:path>
                </a:pathLst>
              </a:custGeom>
              <a:solidFill>
                <a:srgbClr val="2F5F98"/>
              </a:solidFill>
            </p:spPr>
          </p:sp>
          <p:sp>
            <p:nvSpPr>
              <p:cNvPr id="42" name="Freeform 42"/>
              <p:cNvSpPr/>
              <p:nvPr/>
            </p:nvSpPr>
            <p:spPr>
              <a:xfrm>
                <a:off x="11312838" y="4718458"/>
                <a:ext cx="3311074" cy="4309838"/>
              </a:xfrm>
              <a:custGeom>
                <a:avLst/>
                <a:gdLst/>
                <a:ahLst/>
                <a:cxnLst/>
                <a:rect l="l" t="t" r="r" b="b"/>
                <a:pathLst>
                  <a:path w="3311074" h="4309838">
                    <a:moveTo>
                      <a:pt x="0" y="4309837"/>
                    </a:moveTo>
                    <a:lnTo>
                      <a:pt x="0" y="264886"/>
                    </a:lnTo>
                    <a:cubicBezTo>
                      <a:pt x="0" y="118594"/>
                      <a:pt x="118593" y="0"/>
                      <a:pt x="264886" y="0"/>
                    </a:cubicBezTo>
                    <a:lnTo>
                      <a:pt x="3046188" y="0"/>
                    </a:lnTo>
                    <a:cubicBezTo>
                      <a:pt x="3116439" y="0"/>
                      <a:pt x="3183815" y="27907"/>
                      <a:pt x="3233491" y="77583"/>
                    </a:cubicBezTo>
                    <a:cubicBezTo>
                      <a:pt x="3283167" y="127259"/>
                      <a:pt x="3311074" y="194634"/>
                      <a:pt x="3311074" y="264886"/>
                    </a:cubicBezTo>
                    <a:lnTo>
                      <a:pt x="3311074" y="4309837"/>
                    </a:lnTo>
                    <a:close/>
                  </a:path>
                </a:pathLst>
              </a:custGeom>
              <a:solidFill>
                <a:srgbClr val="2F5F98"/>
              </a:solidFill>
            </p:spPr>
          </p:sp>
          <p:sp>
            <p:nvSpPr>
              <p:cNvPr id="43" name="Freeform 43"/>
              <p:cNvSpPr/>
              <p:nvPr/>
            </p:nvSpPr>
            <p:spPr>
              <a:xfrm>
                <a:off x="15083785" y="7577418"/>
                <a:ext cx="3311074" cy="1450877"/>
              </a:xfrm>
              <a:custGeom>
                <a:avLst/>
                <a:gdLst/>
                <a:ahLst/>
                <a:cxnLst/>
                <a:rect l="l" t="t" r="r" b="b"/>
                <a:pathLst>
                  <a:path w="3311074" h="1450877">
                    <a:moveTo>
                      <a:pt x="0" y="1450877"/>
                    </a:moveTo>
                    <a:lnTo>
                      <a:pt x="0" y="264885"/>
                    </a:lnTo>
                    <a:cubicBezTo>
                      <a:pt x="0" y="118594"/>
                      <a:pt x="118592" y="1"/>
                      <a:pt x="264884" y="0"/>
                    </a:cubicBezTo>
                    <a:lnTo>
                      <a:pt x="3046187" y="0"/>
                    </a:lnTo>
                    <a:cubicBezTo>
                      <a:pt x="3192479" y="0"/>
                      <a:pt x="3311074" y="118593"/>
                      <a:pt x="3311074" y="264885"/>
                    </a:cubicBezTo>
                    <a:lnTo>
                      <a:pt x="3311074" y="1450877"/>
                    </a:lnTo>
                    <a:close/>
                  </a:path>
                </a:pathLst>
              </a:custGeom>
              <a:solidFill>
                <a:srgbClr val="2F5F98"/>
              </a:solidFill>
            </p:spPr>
          </p:sp>
          <p:sp>
            <p:nvSpPr>
              <p:cNvPr id="44" name="Freeform 44"/>
              <p:cNvSpPr/>
              <p:nvPr/>
            </p:nvSpPr>
            <p:spPr>
              <a:xfrm>
                <a:off x="0" y="4119038"/>
                <a:ext cx="3311075" cy="4909258"/>
              </a:xfrm>
              <a:custGeom>
                <a:avLst/>
                <a:gdLst/>
                <a:ahLst/>
                <a:cxnLst/>
                <a:rect l="l" t="t" r="r" b="b"/>
                <a:pathLst>
                  <a:path w="3311075" h="4909258">
                    <a:moveTo>
                      <a:pt x="0" y="0"/>
                    </a:moveTo>
                    <a:lnTo>
                      <a:pt x="3311075" y="0"/>
                    </a:lnTo>
                    <a:lnTo>
                      <a:pt x="3311075" y="4909257"/>
                    </a:lnTo>
                    <a:lnTo>
                      <a:pt x="0" y="4909257"/>
                    </a:lnTo>
                    <a:close/>
                  </a:path>
                </a:pathLst>
              </a:custGeom>
              <a:solidFill>
                <a:srgbClr val="2D8BBA"/>
              </a:solidFill>
            </p:spPr>
          </p:sp>
          <p:sp>
            <p:nvSpPr>
              <p:cNvPr id="45" name="Freeform 45"/>
              <p:cNvSpPr/>
              <p:nvPr/>
            </p:nvSpPr>
            <p:spPr>
              <a:xfrm>
                <a:off x="3770946" y="7536245"/>
                <a:ext cx="3311074" cy="1492050"/>
              </a:xfrm>
              <a:custGeom>
                <a:avLst/>
                <a:gdLst/>
                <a:ahLst/>
                <a:cxnLst/>
                <a:rect l="l" t="t" r="r" b="b"/>
                <a:pathLst>
                  <a:path w="3311074" h="1492050">
                    <a:moveTo>
                      <a:pt x="0" y="0"/>
                    </a:moveTo>
                    <a:lnTo>
                      <a:pt x="3311074" y="0"/>
                    </a:lnTo>
                    <a:lnTo>
                      <a:pt x="3311074" y="1492050"/>
                    </a:lnTo>
                    <a:lnTo>
                      <a:pt x="0" y="1492050"/>
                    </a:lnTo>
                    <a:close/>
                  </a:path>
                </a:pathLst>
              </a:custGeom>
              <a:solidFill>
                <a:srgbClr val="2D8BBA"/>
              </a:solidFill>
            </p:spPr>
          </p:sp>
          <p:sp>
            <p:nvSpPr>
              <p:cNvPr id="46" name="Freeform 46"/>
              <p:cNvSpPr/>
              <p:nvPr/>
            </p:nvSpPr>
            <p:spPr>
              <a:xfrm>
                <a:off x="7541892" y="4540055"/>
                <a:ext cx="3311074" cy="4488240"/>
              </a:xfrm>
              <a:custGeom>
                <a:avLst/>
                <a:gdLst/>
                <a:ahLst/>
                <a:cxnLst/>
                <a:rect l="l" t="t" r="r" b="b"/>
                <a:pathLst>
                  <a:path w="3311074" h="4488240">
                    <a:moveTo>
                      <a:pt x="0" y="0"/>
                    </a:moveTo>
                    <a:lnTo>
                      <a:pt x="3311074" y="0"/>
                    </a:lnTo>
                    <a:lnTo>
                      <a:pt x="3311074" y="4488240"/>
                    </a:lnTo>
                    <a:lnTo>
                      <a:pt x="0" y="4488240"/>
                    </a:lnTo>
                    <a:close/>
                  </a:path>
                </a:pathLst>
              </a:custGeom>
              <a:solidFill>
                <a:srgbClr val="2D8BBA"/>
              </a:solidFill>
            </p:spPr>
          </p:sp>
          <p:sp>
            <p:nvSpPr>
              <p:cNvPr id="47" name="Freeform 47"/>
              <p:cNvSpPr/>
              <p:nvPr/>
            </p:nvSpPr>
            <p:spPr>
              <a:xfrm>
                <a:off x="11312838" y="5336301"/>
                <a:ext cx="3311074" cy="3691994"/>
              </a:xfrm>
              <a:custGeom>
                <a:avLst/>
                <a:gdLst/>
                <a:ahLst/>
                <a:cxnLst/>
                <a:rect l="l" t="t" r="r" b="b"/>
                <a:pathLst>
                  <a:path w="3311074" h="3691994">
                    <a:moveTo>
                      <a:pt x="0" y="0"/>
                    </a:moveTo>
                    <a:lnTo>
                      <a:pt x="3311074" y="0"/>
                    </a:lnTo>
                    <a:lnTo>
                      <a:pt x="3311074" y="3691994"/>
                    </a:lnTo>
                    <a:lnTo>
                      <a:pt x="0" y="3691994"/>
                    </a:lnTo>
                    <a:close/>
                  </a:path>
                </a:pathLst>
              </a:custGeom>
              <a:solidFill>
                <a:srgbClr val="2D8BBA"/>
              </a:solidFill>
            </p:spPr>
          </p:sp>
          <p:sp>
            <p:nvSpPr>
              <p:cNvPr id="48" name="Freeform 48"/>
              <p:cNvSpPr/>
              <p:nvPr/>
            </p:nvSpPr>
            <p:spPr>
              <a:xfrm>
                <a:off x="15083785" y="7985477"/>
                <a:ext cx="3311074" cy="1042819"/>
              </a:xfrm>
              <a:custGeom>
                <a:avLst/>
                <a:gdLst/>
                <a:ahLst/>
                <a:cxnLst/>
                <a:rect l="l" t="t" r="r" b="b"/>
                <a:pathLst>
                  <a:path w="3311074" h="1042819">
                    <a:moveTo>
                      <a:pt x="0" y="0"/>
                    </a:moveTo>
                    <a:lnTo>
                      <a:pt x="3311074" y="0"/>
                    </a:lnTo>
                    <a:lnTo>
                      <a:pt x="3311074" y="1042818"/>
                    </a:lnTo>
                    <a:lnTo>
                      <a:pt x="0" y="1042818"/>
                    </a:lnTo>
                    <a:close/>
                  </a:path>
                </a:pathLst>
              </a:custGeom>
              <a:solidFill>
                <a:srgbClr val="2D8BBA"/>
              </a:solidFill>
            </p:spPr>
          </p:sp>
          <p:sp>
            <p:nvSpPr>
              <p:cNvPr id="49" name="Freeform 49"/>
              <p:cNvSpPr/>
              <p:nvPr/>
            </p:nvSpPr>
            <p:spPr>
              <a:xfrm>
                <a:off x="0" y="4887050"/>
                <a:ext cx="3311075" cy="4141245"/>
              </a:xfrm>
              <a:custGeom>
                <a:avLst/>
                <a:gdLst/>
                <a:ahLst/>
                <a:cxnLst/>
                <a:rect l="l" t="t" r="r" b="b"/>
                <a:pathLst>
                  <a:path w="3311075" h="4141245">
                    <a:moveTo>
                      <a:pt x="0" y="0"/>
                    </a:moveTo>
                    <a:lnTo>
                      <a:pt x="3311075" y="0"/>
                    </a:lnTo>
                    <a:lnTo>
                      <a:pt x="3311075" y="4141245"/>
                    </a:lnTo>
                    <a:lnTo>
                      <a:pt x="0" y="4141245"/>
                    </a:lnTo>
                    <a:close/>
                  </a:path>
                </a:pathLst>
              </a:custGeom>
              <a:solidFill>
                <a:srgbClr val="41B8D5"/>
              </a:solidFill>
            </p:spPr>
          </p:sp>
          <p:sp>
            <p:nvSpPr>
              <p:cNvPr id="50" name="Freeform 50"/>
              <p:cNvSpPr/>
              <p:nvPr/>
            </p:nvSpPr>
            <p:spPr>
              <a:xfrm>
                <a:off x="3770946" y="8455589"/>
                <a:ext cx="3311074" cy="572706"/>
              </a:xfrm>
              <a:custGeom>
                <a:avLst/>
                <a:gdLst/>
                <a:ahLst/>
                <a:cxnLst/>
                <a:rect l="l" t="t" r="r" b="b"/>
                <a:pathLst>
                  <a:path w="3311074" h="572706">
                    <a:moveTo>
                      <a:pt x="0" y="0"/>
                    </a:moveTo>
                    <a:lnTo>
                      <a:pt x="3311074" y="0"/>
                    </a:lnTo>
                    <a:lnTo>
                      <a:pt x="3311074" y="572706"/>
                    </a:lnTo>
                    <a:lnTo>
                      <a:pt x="0" y="572706"/>
                    </a:lnTo>
                    <a:close/>
                  </a:path>
                </a:pathLst>
              </a:custGeom>
              <a:solidFill>
                <a:srgbClr val="41B8D5"/>
              </a:solidFill>
            </p:spPr>
          </p:sp>
          <p:sp>
            <p:nvSpPr>
              <p:cNvPr id="51" name="Freeform 51"/>
              <p:cNvSpPr/>
              <p:nvPr/>
            </p:nvSpPr>
            <p:spPr>
              <a:xfrm>
                <a:off x="7541892" y="5624462"/>
                <a:ext cx="3311074" cy="3403833"/>
              </a:xfrm>
              <a:custGeom>
                <a:avLst/>
                <a:gdLst/>
                <a:ahLst/>
                <a:cxnLst/>
                <a:rect l="l" t="t" r="r" b="b"/>
                <a:pathLst>
                  <a:path w="3311074" h="3403833">
                    <a:moveTo>
                      <a:pt x="0" y="0"/>
                    </a:moveTo>
                    <a:lnTo>
                      <a:pt x="3311074" y="0"/>
                    </a:lnTo>
                    <a:lnTo>
                      <a:pt x="3311074" y="3403833"/>
                    </a:lnTo>
                    <a:lnTo>
                      <a:pt x="0" y="3403833"/>
                    </a:lnTo>
                    <a:close/>
                  </a:path>
                </a:pathLst>
              </a:custGeom>
              <a:solidFill>
                <a:srgbClr val="41B8D5"/>
              </a:solidFill>
            </p:spPr>
          </p:sp>
          <p:sp>
            <p:nvSpPr>
              <p:cNvPr id="52" name="Freeform 52"/>
              <p:cNvSpPr/>
              <p:nvPr/>
            </p:nvSpPr>
            <p:spPr>
              <a:xfrm>
                <a:off x="11312838" y="5562342"/>
                <a:ext cx="3311074" cy="3465954"/>
              </a:xfrm>
              <a:custGeom>
                <a:avLst/>
                <a:gdLst/>
                <a:ahLst/>
                <a:cxnLst/>
                <a:rect l="l" t="t" r="r" b="b"/>
                <a:pathLst>
                  <a:path w="3311074" h="3465954">
                    <a:moveTo>
                      <a:pt x="0" y="0"/>
                    </a:moveTo>
                    <a:lnTo>
                      <a:pt x="3311074" y="0"/>
                    </a:lnTo>
                    <a:lnTo>
                      <a:pt x="3311074" y="3465953"/>
                    </a:lnTo>
                    <a:lnTo>
                      <a:pt x="0" y="3465953"/>
                    </a:lnTo>
                    <a:close/>
                  </a:path>
                </a:pathLst>
              </a:custGeom>
              <a:solidFill>
                <a:srgbClr val="41B8D5"/>
              </a:solidFill>
            </p:spPr>
          </p:sp>
          <p:sp>
            <p:nvSpPr>
              <p:cNvPr id="53" name="Freeform 53"/>
              <p:cNvSpPr/>
              <p:nvPr/>
            </p:nvSpPr>
            <p:spPr>
              <a:xfrm>
                <a:off x="15083785" y="8076157"/>
                <a:ext cx="3311074" cy="952139"/>
              </a:xfrm>
              <a:custGeom>
                <a:avLst/>
                <a:gdLst/>
                <a:ahLst/>
                <a:cxnLst/>
                <a:rect l="l" t="t" r="r" b="b"/>
                <a:pathLst>
                  <a:path w="3311074" h="952139">
                    <a:moveTo>
                      <a:pt x="0" y="0"/>
                    </a:moveTo>
                    <a:lnTo>
                      <a:pt x="3311074" y="0"/>
                    </a:lnTo>
                    <a:lnTo>
                      <a:pt x="3311074" y="952138"/>
                    </a:lnTo>
                    <a:lnTo>
                      <a:pt x="0" y="952138"/>
                    </a:lnTo>
                    <a:close/>
                  </a:path>
                </a:pathLst>
              </a:custGeom>
              <a:solidFill>
                <a:srgbClr val="41B8D5"/>
              </a:solidFill>
            </p:spPr>
          </p:sp>
          <p:sp>
            <p:nvSpPr>
              <p:cNvPr id="54" name="Freeform 54"/>
              <p:cNvSpPr/>
              <p:nvPr/>
            </p:nvSpPr>
            <p:spPr>
              <a:xfrm>
                <a:off x="0" y="5007523"/>
                <a:ext cx="3311075" cy="4020773"/>
              </a:xfrm>
              <a:custGeom>
                <a:avLst/>
                <a:gdLst/>
                <a:ahLst/>
                <a:cxnLst/>
                <a:rect l="l" t="t" r="r" b="b"/>
                <a:pathLst>
                  <a:path w="3311075" h="4020773">
                    <a:moveTo>
                      <a:pt x="0" y="0"/>
                    </a:moveTo>
                    <a:lnTo>
                      <a:pt x="3311075" y="0"/>
                    </a:lnTo>
                    <a:lnTo>
                      <a:pt x="3311075" y="4020772"/>
                    </a:lnTo>
                    <a:lnTo>
                      <a:pt x="0" y="4020772"/>
                    </a:lnTo>
                    <a:close/>
                  </a:path>
                </a:pathLst>
              </a:custGeom>
              <a:solidFill>
                <a:srgbClr val="6CE5E8"/>
              </a:solidFill>
            </p:spPr>
          </p:sp>
          <p:sp>
            <p:nvSpPr>
              <p:cNvPr id="55" name="Freeform 55"/>
              <p:cNvSpPr/>
              <p:nvPr/>
            </p:nvSpPr>
            <p:spPr>
              <a:xfrm>
                <a:off x="3770946" y="8455589"/>
                <a:ext cx="3311074" cy="572706"/>
              </a:xfrm>
              <a:custGeom>
                <a:avLst/>
                <a:gdLst/>
                <a:ahLst/>
                <a:cxnLst/>
                <a:rect l="l" t="t" r="r" b="b"/>
                <a:pathLst>
                  <a:path w="3311074" h="572706">
                    <a:moveTo>
                      <a:pt x="0" y="0"/>
                    </a:moveTo>
                    <a:lnTo>
                      <a:pt x="3311074" y="0"/>
                    </a:lnTo>
                    <a:lnTo>
                      <a:pt x="3311074" y="572706"/>
                    </a:lnTo>
                    <a:lnTo>
                      <a:pt x="0" y="572706"/>
                    </a:lnTo>
                    <a:close/>
                  </a:path>
                </a:pathLst>
              </a:custGeom>
              <a:solidFill>
                <a:srgbClr val="6CE5E8"/>
              </a:solidFill>
            </p:spPr>
          </p:sp>
          <p:sp>
            <p:nvSpPr>
              <p:cNvPr id="56" name="Freeform 56"/>
              <p:cNvSpPr/>
              <p:nvPr/>
            </p:nvSpPr>
            <p:spPr>
              <a:xfrm>
                <a:off x="7541892" y="5624462"/>
                <a:ext cx="3311074" cy="3403833"/>
              </a:xfrm>
              <a:custGeom>
                <a:avLst/>
                <a:gdLst/>
                <a:ahLst/>
                <a:cxnLst/>
                <a:rect l="l" t="t" r="r" b="b"/>
                <a:pathLst>
                  <a:path w="3311074" h="3403833">
                    <a:moveTo>
                      <a:pt x="0" y="0"/>
                    </a:moveTo>
                    <a:lnTo>
                      <a:pt x="3311074" y="0"/>
                    </a:lnTo>
                    <a:lnTo>
                      <a:pt x="3311074" y="3403833"/>
                    </a:lnTo>
                    <a:lnTo>
                      <a:pt x="0" y="3403833"/>
                    </a:lnTo>
                    <a:close/>
                  </a:path>
                </a:pathLst>
              </a:custGeom>
              <a:solidFill>
                <a:srgbClr val="6CE5E8"/>
              </a:solidFill>
            </p:spPr>
          </p:sp>
          <p:sp>
            <p:nvSpPr>
              <p:cNvPr id="57" name="Freeform 57"/>
              <p:cNvSpPr/>
              <p:nvPr/>
            </p:nvSpPr>
            <p:spPr>
              <a:xfrm>
                <a:off x="11312838" y="5607550"/>
                <a:ext cx="3311074" cy="3420745"/>
              </a:xfrm>
              <a:custGeom>
                <a:avLst/>
                <a:gdLst/>
                <a:ahLst/>
                <a:cxnLst/>
                <a:rect l="l" t="t" r="r" b="b"/>
                <a:pathLst>
                  <a:path w="3311074" h="3420745">
                    <a:moveTo>
                      <a:pt x="0" y="0"/>
                    </a:moveTo>
                    <a:lnTo>
                      <a:pt x="3311074" y="0"/>
                    </a:lnTo>
                    <a:lnTo>
                      <a:pt x="3311074" y="3420745"/>
                    </a:lnTo>
                    <a:lnTo>
                      <a:pt x="0" y="3420745"/>
                    </a:lnTo>
                    <a:close/>
                  </a:path>
                </a:pathLst>
              </a:custGeom>
              <a:solidFill>
                <a:srgbClr val="6CE5E8"/>
              </a:solidFill>
            </p:spPr>
          </p:sp>
          <p:sp>
            <p:nvSpPr>
              <p:cNvPr id="58" name="Freeform 58"/>
              <p:cNvSpPr/>
              <p:nvPr/>
            </p:nvSpPr>
            <p:spPr>
              <a:xfrm>
                <a:off x="15083785" y="8121497"/>
                <a:ext cx="3311074" cy="906799"/>
              </a:xfrm>
              <a:custGeom>
                <a:avLst/>
                <a:gdLst/>
                <a:ahLst/>
                <a:cxnLst/>
                <a:rect l="l" t="t" r="r" b="b"/>
                <a:pathLst>
                  <a:path w="3311074" h="906799">
                    <a:moveTo>
                      <a:pt x="0" y="0"/>
                    </a:moveTo>
                    <a:lnTo>
                      <a:pt x="3311074" y="0"/>
                    </a:lnTo>
                    <a:lnTo>
                      <a:pt x="3311074" y="906798"/>
                    </a:lnTo>
                    <a:lnTo>
                      <a:pt x="0" y="906798"/>
                    </a:lnTo>
                    <a:close/>
                  </a:path>
                </a:pathLst>
              </a:custGeom>
              <a:solidFill>
                <a:srgbClr val="6CE5E8"/>
              </a:solidFill>
            </p:spPr>
          </p:sp>
        </p:grpSp>
      </p:grpSp>
      <p:grpSp>
        <p:nvGrpSpPr>
          <p:cNvPr id="59" name="Group 59"/>
          <p:cNvGrpSpPr/>
          <p:nvPr/>
        </p:nvGrpSpPr>
        <p:grpSpPr>
          <a:xfrm>
            <a:off x="7417116" y="6976854"/>
            <a:ext cx="10642284" cy="2721454"/>
            <a:chOff x="0" y="0"/>
            <a:chExt cx="2697373" cy="716761"/>
          </a:xfrm>
        </p:grpSpPr>
        <p:sp>
          <p:nvSpPr>
            <p:cNvPr id="60" name="Freeform 60"/>
            <p:cNvSpPr/>
            <p:nvPr/>
          </p:nvSpPr>
          <p:spPr>
            <a:xfrm>
              <a:off x="0" y="0"/>
              <a:ext cx="2697373" cy="716761"/>
            </a:xfrm>
            <a:custGeom>
              <a:avLst/>
              <a:gdLst/>
              <a:ahLst/>
              <a:cxnLst/>
              <a:rect l="l" t="t" r="r" b="b"/>
              <a:pathLst>
                <a:path w="2697373" h="716761">
                  <a:moveTo>
                    <a:pt x="2494173" y="0"/>
                  </a:moveTo>
                  <a:cubicBezTo>
                    <a:pt x="2606397" y="0"/>
                    <a:pt x="2697373" y="160453"/>
                    <a:pt x="2697373" y="358381"/>
                  </a:cubicBezTo>
                  <a:cubicBezTo>
                    <a:pt x="2697373" y="556309"/>
                    <a:pt x="2606397" y="716761"/>
                    <a:pt x="2494173" y="716761"/>
                  </a:cubicBezTo>
                  <a:lnTo>
                    <a:pt x="203200" y="716761"/>
                  </a:lnTo>
                  <a:cubicBezTo>
                    <a:pt x="90976" y="716761"/>
                    <a:pt x="0" y="556309"/>
                    <a:pt x="0" y="358381"/>
                  </a:cubicBezTo>
                  <a:cubicBezTo>
                    <a:pt x="0" y="160453"/>
                    <a:pt x="90976" y="0"/>
                    <a:pt x="203200" y="0"/>
                  </a:cubicBezTo>
                  <a:close/>
                </a:path>
              </a:pathLst>
            </a:custGeom>
            <a:solidFill>
              <a:srgbClr val="0097B2"/>
            </a:solidFill>
          </p:spPr>
        </p:sp>
        <p:sp>
          <p:nvSpPr>
            <p:cNvPr id="61" name="TextBox 61"/>
            <p:cNvSpPr txBox="1"/>
            <p:nvPr/>
          </p:nvSpPr>
          <p:spPr>
            <a:xfrm>
              <a:off x="62219" y="369455"/>
              <a:ext cx="2268033" cy="36945"/>
            </a:xfrm>
            <a:prstGeom prst="rect">
              <a:avLst/>
            </a:prstGeom>
          </p:spPr>
          <p:txBody>
            <a:bodyPr lIns="50800" tIns="50800" rIns="50800" bIns="50800" rtlCol="0" anchor="ctr"/>
            <a:lstStyle/>
            <a:p>
              <a:pPr algn="ctr">
                <a:lnSpc>
                  <a:spcPts val="3919"/>
                </a:lnSpc>
              </a:pPr>
              <a:r>
                <a:rPr lang="en-US" sz="2799" dirty="0">
                  <a:solidFill>
                    <a:srgbClr val="FFFFFF"/>
                  </a:solidFill>
                  <a:latin typeface="Times New Roman"/>
                </a:rPr>
                <a:t>In all four vehicle categories</a:t>
              </a:r>
              <a:r>
                <a:rPr lang="en-US" sz="2799" dirty="0">
                  <a:solidFill>
                    <a:srgbClr val="FFFFFF"/>
                  </a:solidFill>
                  <a:latin typeface="Times New Roman Bold"/>
                </a:rPr>
                <a:t>, Hyderabad stands out as the district with the highest number of registered vehicles. This is primarily attributed to Hyderabad's status as the most populous and economically developed district in </a:t>
              </a:r>
              <a:r>
                <a:rPr lang="en-US" sz="2799" dirty="0" err="1">
                  <a:solidFill>
                    <a:srgbClr val="FFFFFF"/>
                  </a:solidFill>
                  <a:latin typeface="Times New Roman Bold"/>
                </a:rPr>
                <a:t>Telangana</a:t>
              </a:r>
              <a:r>
                <a:rPr lang="en-US" sz="2799" dirty="0">
                  <a:solidFill>
                    <a:srgbClr val="FFFFFF"/>
                  </a:solidFill>
                  <a:latin typeface="Times New Roman Bold"/>
                </a:rPr>
                <a:t>.</a:t>
              </a:r>
            </a:p>
          </p:txBody>
        </p:sp>
      </p:grpSp>
      <p:sp>
        <p:nvSpPr>
          <p:cNvPr id="62" name="TextBox 62"/>
          <p:cNvSpPr txBox="1"/>
          <p:nvPr/>
        </p:nvSpPr>
        <p:spPr>
          <a:xfrm>
            <a:off x="1028700" y="5646081"/>
            <a:ext cx="5467327" cy="890164"/>
          </a:xfrm>
          <a:prstGeom prst="rect">
            <a:avLst/>
          </a:prstGeom>
        </p:spPr>
        <p:txBody>
          <a:bodyPr lIns="0" tIns="0" rIns="0" bIns="0" rtlCol="0" anchor="t">
            <a:spAutoFit/>
          </a:bodyPr>
          <a:lstStyle/>
          <a:p>
            <a:pPr algn="ctr">
              <a:lnSpc>
                <a:spcPts val="6579"/>
              </a:lnSpc>
              <a:spcBef>
                <a:spcPct val="0"/>
              </a:spcBef>
            </a:pPr>
            <a:r>
              <a:rPr lang="en-US" sz="4699">
                <a:solidFill>
                  <a:srgbClr val="FFFFFF"/>
                </a:solidFill>
                <a:latin typeface="Times New Roman Bold"/>
              </a:rPr>
              <a:t>Motor_Cycle</a:t>
            </a:r>
          </a:p>
        </p:txBody>
      </p:sp>
      <p:sp>
        <p:nvSpPr>
          <p:cNvPr id="63" name="TextBox 63"/>
          <p:cNvSpPr txBox="1"/>
          <p:nvPr/>
        </p:nvSpPr>
        <p:spPr>
          <a:xfrm>
            <a:off x="7874233" y="6421945"/>
            <a:ext cx="9784470" cy="554909"/>
          </a:xfrm>
          <a:prstGeom prst="rect">
            <a:avLst/>
          </a:prstGeom>
        </p:spPr>
        <p:txBody>
          <a:bodyPr lIns="0" tIns="0" rIns="0" bIns="0" rtlCol="0" anchor="t">
            <a:spAutoFit/>
          </a:bodyPr>
          <a:lstStyle/>
          <a:p>
            <a:pPr algn="ctr">
              <a:lnSpc>
                <a:spcPts val="4059"/>
              </a:lnSpc>
              <a:spcBef>
                <a:spcPct val="0"/>
              </a:spcBef>
            </a:pPr>
            <a:r>
              <a:rPr lang="en-US" sz="2899" dirty="0">
                <a:solidFill>
                  <a:srgbClr val="FFFFFF"/>
                </a:solidFill>
                <a:latin typeface="Times New Roman Bold"/>
              </a:rPr>
              <a:t>Top 5 districts with the highest number of vehicles </a:t>
            </a:r>
            <a:r>
              <a:rPr lang="en-US" sz="2899" dirty="0" err="1">
                <a:solidFill>
                  <a:srgbClr val="FFFFFF"/>
                </a:solidFill>
                <a:latin typeface="Times New Roman Bold"/>
              </a:rPr>
              <a:t>registeration</a:t>
            </a:r>
            <a:endParaRPr lang="en-US" sz="2899" dirty="0">
              <a:solidFill>
                <a:srgbClr val="FFFFFF"/>
              </a:solidFill>
              <a:latin typeface="Times New Roman Bo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extBox 2"/>
          <p:cNvSpPr txBox="1"/>
          <p:nvPr/>
        </p:nvSpPr>
        <p:spPr>
          <a:xfrm>
            <a:off x="1028700" y="904875"/>
            <a:ext cx="16230600" cy="6785153"/>
          </a:xfrm>
          <a:prstGeom prst="rect">
            <a:avLst/>
          </a:prstGeom>
        </p:spPr>
        <p:txBody>
          <a:bodyPr lIns="0" tIns="0" rIns="0" bIns="0" rtlCol="0" anchor="t">
            <a:spAutoFit/>
          </a:bodyPr>
          <a:lstStyle/>
          <a:p>
            <a:pPr algn="ctr">
              <a:lnSpc>
                <a:spcPts val="4486"/>
              </a:lnSpc>
              <a:spcBef>
                <a:spcPct val="0"/>
              </a:spcBef>
            </a:pPr>
            <a:r>
              <a:rPr lang="en-US" sz="3204">
                <a:solidFill>
                  <a:srgbClr val="FFFFFF"/>
                </a:solidFill>
                <a:latin typeface="Times New Roman Bold"/>
              </a:rPr>
              <a:t>In several districts, there has been a notable rise in motorcycle registrations. This trend can be attributed to the affordability and fuel efficiency of motorcycles, making them a preferred choice for many residents.</a:t>
            </a:r>
          </a:p>
          <a:p>
            <a:pPr algn="ctr">
              <a:lnSpc>
                <a:spcPts val="4486"/>
              </a:lnSpc>
              <a:spcBef>
                <a:spcPct val="0"/>
              </a:spcBef>
            </a:pPr>
            <a:endParaRPr lang="en-US" sz="3204">
              <a:solidFill>
                <a:srgbClr val="FFFFFF"/>
              </a:solidFill>
              <a:latin typeface="Times New Roman Bold"/>
            </a:endParaRPr>
          </a:p>
          <a:p>
            <a:pPr algn="ctr">
              <a:lnSpc>
                <a:spcPts val="4486"/>
              </a:lnSpc>
              <a:spcBef>
                <a:spcPct val="0"/>
              </a:spcBef>
            </a:pPr>
            <a:r>
              <a:rPr lang="en-US" sz="3204">
                <a:solidFill>
                  <a:srgbClr val="FFFFFF"/>
                </a:solidFill>
                <a:latin typeface="Times New Roman Bold"/>
              </a:rPr>
              <a:t>In urban districts, there has been a significant increase in autorickshaw registrations. This surge can be attributed to the popularity of autorickshaws as a convenient mode of transportation for short-distance travel within cities.</a:t>
            </a:r>
          </a:p>
          <a:p>
            <a:pPr algn="ctr">
              <a:lnSpc>
                <a:spcPts val="4486"/>
              </a:lnSpc>
              <a:spcBef>
                <a:spcPct val="0"/>
              </a:spcBef>
            </a:pPr>
            <a:endParaRPr lang="en-US" sz="3204">
              <a:solidFill>
                <a:srgbClr val="FFFFFF"/>
              </a:solidFill>
              <a:latin typeface="Times New Roman Bold"/>
            </a:endParaRPr>
          </a:p>
          <a:p>
            <a:pPr algn="ctr">
              <a:lnSpc>
                <a:spcPts val="4486"/>
              </a:lnSpc>
              <a:spcBef>
                <a:spcPct val="0"/>
              </a:spcBef>
            </a:pPr>
            <a:r>
              <a:rPr lang="en-US" sz="3204">
                <a:solidFill>
                  <a:srgbClr val="FFFFFF"/>
                </a:solidFill>
                <a:latin typeface="Times New Roman Bold"/>
              </a:rPr>
              <a:t>Among all the districts, Nalgonda and Siddipet stand out for their predominant use of agriculture vehicles. Nalgonda, in particular, leads with the highest number of registered agriculture vehicles, highlighting the district's strong agricultural focus and reliance on such vehicles for farming activities.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t="15548" b="15548"/>
          <a:stretch>
            <a:fillRect/>
          </a:stretch>
        </p:blipFill>
        <p:spPr>
          <a:xfrm>
            <a:off x="520777" y="2436380"/>
            <a:ext cx="17218731" cy="6821920"/>
          </a:xfrm>
          <a:prstGeom prst="rect">
            <a:avLst/>
          </a:prstGeom>
        </p:spPr>
      </p:pic>
      <p:sp>
        <p:nvSpPr>
          <p:cNvPr id="3" name="TextBox 3"/>
          <p:cNvSpPr txBox="1"/>
          <p:nvPr/>
        </p:nvSpPr>
        <p:spPr>
          <a:xfrm>
            <a:off x="5496586" y="762000"/>
            <a:ext cx="7256728" cy="1327733"/>
          </a:xfrm>
          <a:prstGeom prst="rect">
            <a:avLst/>
          </a:prstGeom>
        </p:spPr>
        <p:txBody>
          <a:bodyPr lIns="0" tIns="0" rIns="0" bIns="0" rtlCol="0" anchor="t">
            <a:spAutoFit/>
          </a:bodyPr>
          <a:lstStyle/>
          <a:p>
            <a:pPr algn="ctr">
              <a:lnSpc>
                <a:spcPts val="9767"/>
              </a:lnSpc>
              <a:spcBef>
                <a:spcPct val="0"/>
              </a:spcBef>
            </a:pPr>
            <a:r>
              <a:rPr lang="en-US" sz="6977">
                <a:solidFill>
                  <a:srgbClr val="FFFBFB"/>
                </a:solidFill>
                <a:latin typeface="Times New Roman Bold"/>
              </a:rPr>
              <a:t>About Telangana</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extBox 2"/>
          <p:cNvSpPr txBox="1"/>
          <p:nvPr/>
        </p:nvSpPr>
        <p:spPr>
          <a:xfrm>
            <a:off x="557251" y="482942"/>
            <a:ext cx="16371679" cy="1748939"/>
          </a:xfrm>
          <a:prstGeom prst="rect">
            <a:avLst/>
          </a:prstGeom>
        </p:spPr>
        <p:txBody>
          <a:bodyPr lIns="0" tIns="0" rIns="0" bIns="0" rtlCol="0" anchor="t">
            <a:spAutoFit/>
          </a:bodyPr>
          <a:lstStyle/>
          <a:p>
            <a:pPr algn="ctr">
              <a:lnSpc>
                <a:spcPts val="4505"/>
              </a:lnSpc>
              <a:spcBef>
                <a:spcPct val="0"/>
              </a:spcBef>
            </a:pPr>
            <a:r>
              <a:rPr lang="en-US" sz="3217">
                <a:solidFill>
                  <a:srgbClr val="FFFFFF"/>
                </a:solidFill>
                <a:latin typeface="Times New Roman Bold"/>
              </a:rPr>
              <a:t>7. List down the top 3 and bottom 3 districts that have shown the highest </a:t>
            </a:r>
          </a:p>
          <a:p>
            <a:pPr algn="ctr">
              <a:lnSpc>
                <a:spcPts val="4505"/>
              </a:lnSpc>
              <a:spcBef>
                <a:spcPct val="0"/>
              </a:spcBef>
            </a:pPr>
            <a:r>
              <a:rPr lang="en-US" sz="3217">
                <a:solidFill>
                  <a:srgbClr val="FFFFFF"/>
                </a:solidFill>
                <a:latin typeface="Times New Roman Bold"/>
              </a:rPr>
              <a:t>and lowest vehicle sales growth during FY 2022 compared to FY </a:t>
            </a:r>
          </a:p>
          <a:p>
            <a:pPr algn="ctr">
              <a:lnSpc>
                <a:spcPts val="4505"/>
              </a:lnSpc>
              <a:spcBef>
                <a:spcPct val="0"/>
              </a:spcBef>
            </a:pPr>
            <a:r>
              <a:rPr lang="en-US" sz="3217">
                <a:solidFill>
                  <a:srgbClr val="FFFFFF"/>
                </a:solidFill>
                <a:latin typeface="Times New Roman Bold"/>
              </a:rPr>
              <a:t>2021? (Consider and compare categories: Petrol, Diesel and Electric)</a:t>
            </a:r>
          </a:p>
        </p:txBody>
      </p:sp>
      <p:grpSp>
        <p:nvGrpSpPr>
          <p:cNvPr id="3" name="Group 3"/>
          <p:cNvGrpSpPr/>
          <p:nvPr/>
        </p:nvGrpSpPr>
        <p:grpSpPr>
          <a:xfrm>
            <a:off x="557251" y="2686322"/>
            <a:ext cx="7273729" cy="4952006"/>
            <a:chOff x="0" y="0"/>
            <a:chExt cx="9698305" cy="6602675"/>
          </a:xfrm>
        </p:grpSpPr>
        <p:sp>
          <p:nvSpPr>
            <p:cNvPr id="4" name="TextBox 4"/>
            <p:cNvSpPr txBox="1"/>
            <p:nvPr/>
          </p:nvSpPr>
          <p:spPr>
            <a:xfrm>
              <a:off x="4056796" y="-85725"/>
              <a:ext cx="887644" cy="490951"/>
            </a:xfrm>
            <a:prstGeom prst="rect">
              <a:avLst/>
            </a:prstGeom>
          </p:spPr>
          <p:txBody>
            <a:bodyPr lIns="0" tIns="0" rIns="0" bIns="0" rtlCol="0" anchor="t">
              <a:spAutoFit/>
            </a:bodyPr>
            <a:lstStyle/>
            <a:p>
              <a:pPr algn="l">
                <a:lnSpc>
                  <a:spcPts val="2851"/>
                </a:lnSpc>
              </a:pPr>
              <a:r>
                <a:rPr lang="en-US" sz="2037">
                  <a:solidFill>
                    <a:srgbClr val="FFFFFF"/>
                  </a:solidFill>
                  <a:latin typeface="Times New Roman Bold"/>
                </a:rPr>
                <a:t>FY 21</a:t>
              </a:r>
            </a:p>
          </p:txBody>
        </p:sp>
        <p:sp>
          <p:nvSpPr>
            <p:cNvPr id="5" name="TextBox 5"/>
            <p:cNvSpPr txBox="1"/>
            <p:nvPr/>
          </p:nvSpPr>
          <p:spPr>
            <a:xfrm>
              <a:off x="5591224" y="-85725"/>
              <a:ext cx="887644" cy="490951"/>
            </a:xfrm>
            <a:prstGeom prst="rect">
              <a:avLst/>
            </a:prstGeom>
          </p:spPr>
          <p:txBody>
            <a:bodyPr lIns="0" tIns="0" rIns="0" bIns="0" rtlCol="0" anchor="t">
              <a:spAutoFit/>
            </a:bodyPr>
            <a:lstStyle/>
            <a:p>
              <a:pPr algn="l">
                <a:lnSpc>
                  <a:spcPts val="2851"/>
                </a:lnSpc>
              </a:pPr>
              <a:r>
                <a:rPr lang="en-US" sz="2037">
                  <a:solidFill>
                    <a:srgbClr val="FFFFFF"/>
                  </a:solidFill>
                  <a:latin typeface="Times New Roman Bold"/>
                </a:rPr>
                <a:t>FY 22</a:t>
              </a:r>
            </a:p>
          </p:txBody>
        </p:sp>
        <p:grpSp>
          <p:nvGrpSpPr>
            <p:cNvPr id="6" name="Group 6"/>
            <p:cNvGrpSpPr>
              <a:grpSpLocks noChangeAspect="1"/>
            </p:cNvGrpSpPr>
            <p:nvPr/>
          </p:nvGrpSpPr>
          <p:grpSpPr>
            <a:xfrm>
              <a:off x="3798082" y="137935"/>
              <a:ext cx="1663785" cy="129357"/>
              <a:chOff x="3335734" y="-619706"/>
              <a:chExt cx="1960166" cy="152400"/>
            </a:xfrm>
          </p:grpSpPr>
          <p:sp>
            <p:nvSpPr>
              <p:cNvPr id="7" name="Freeform 7"/>
              <p:cNvSpPr/>
              <p:nvPr/>
            </p:nvSpPr>
            <p:spPr>
              <a:xfrm>
                <a:off x="3335734" y="-619706"/>
                <a:ext cx="152400" cy="152400"/>
              </a:xfrm>
              <a:custGeom>
                <a:avLst/>
                <a:gdLst/>
                <a:ahLst/>
                <a:cxnLst/>
                <a:rect l="l" t="t" r="r" b="b"/>
                <a:pathLst>
                  <a:path w="152400" h="152400">
                    <a:moveTo>
                      <a:pt x="152400" y="139700"/>
                    </a:moveTo>
                    <a:lnTo>
                      <a:pt x="152400" y="12700"/>
                    </a:lnTo>
                    <a:cubicBezTo>
                      <a:pt x="152400" y="5686"/>
                      <a:pt x="146714" y="0"/>
                      <a:pt x="139700" y="0"/>
                    </a:cubicBezTo>
                    <a:lnTo>
                      <a:pt x="12700" y="0"/>
                    </a:lnTo>
                    <a:cubicBezTo>
                      <a:pt x="5686" y="0"/>
                      <a:pt x="0" y="5686"/>
                      <a:pt x="0" y="12700"/>
                    </a:cubicBezTo>
                    <a:lnTo>
                      <a:pt x="0" y="139700"/>
                    </a:lnTo>
                    <a:cubicBezTo>
                      <a:pt x="0" y="146714"/>
                      <a:pt x="5686" y="152400"/>
                      <a:pt x="12700" y="152400"/>
                    </a:cubicBezTo>
                    <a:lnTo>
                      <a:pt x="139700" y="152400"/>
                    </a:lnTo>
                    <a:cubicBezTo>
                      <a:pt x="146714" y="152400"/>
                      <a:pt x="152400" y="146714"/>
                      <a:pt x="152400" y="139700"/>
                    </a:cubicBezTo>
                    <a:close/>
                  </a:path>
                </a:pathLst>
              </a:custGeom>
              <a:solidFill>
                <a:srgbClr val="6CE5E8"/>
              </a:solidFill>
            </p:spPr>
          </p:sp>
          <p:sp>
            <p:nvSpPr>
              <p:cNvPr id="8" name="Freeform 8"/>
              <p:cNvSpPr/>
              <p:nvPr/>
            </p:nvSpPr>
            <p:spPr>
              <a:xfrm>
                <a:off x="5143500" y="-619706"/>
                <a:ext cx="152400" cy="152400"/>
              </a:xfrm>
              <a:custGeom>
                <a:avLst/>
                <a:gdLst/>
                <a:ahLst/>
                <a:cxnLst/>
                <a:rect l="l" t="t" r="r" b="b"/>
                <a:pathLst>
                  <a:path w="152400" h="152400">
                    <a:moveTo>
                      <a:pt x="152400" y="139700"/>
                    </a:moveTo>
                    <a:lnTo>
                      <a:pt x="152400" y="12700"/>
                    </a:lnTo>
                    <a:cubicBezTo>
                      <a:pt x="152400" y="5686"/>
                      <a:pt x="146714" y="0"/>
                      <a:pt x="139700" y="0"/>
                    </a:cubicBezTo>
                    <a:lnTo>
                      <a:pt x="12700" y="0"/>
                    </a:lnTo>
                    <a:cubicBezTo>
                      <a:pt x="5686" y="0"/>
                      <a:pt x="0" y="5686"/>
                      <a:pt x="0" y="12700"/>
                    </a:cubicBezTo>
                    <a:lnTo>
                      <a:pt x="0" y="139700"/>
                    </a:lnTo>
                    <a:cubicBezTo>
                      <a:pt x="0" y="146714"/>
                      <a:pt x="5686" y="152400"/>
                      <a:pt x="12700" y="152400"/>
                    </a:cubicBezTo>
                    <a:lnTo>
                      <a:pt x="139700" y="152400"/>
                    </a:lnTo>
                    <a:cubicBezTo>
                      <a:pt x="146714" y="152400"/>
                      <a:pt x="152400" y="146714"/>
                      <a:pt x="152400" y="139700"/>
                    </a:cubicBezTo>
                    <a:close/>
                  </a:path>
                </a:pathLst>
              </a:custGeom>
              <a:solidFill>
                <a:srgbClr val="41B8D5"/>
              </a:solidFill>
            </p:spPr>
          </p:sp>
        </p:grpSp>
        <p:sp>
          <p:nvSpPr>
            <p:cNvPr id="9" name="TextBox 9"/>
            <p:cNvSpPr txBox="1"/>
            <p:nvPr/>
          </p:nvSpPr>
          <p:spPr>
            <a:xfrm>
              <a:off x="1475094" y="6111724"/>
              <a:ext cx="1602721" cy="490951"/>
            </a:xfrm>
            <a:prstGeom prst="rect">
              <a:avLst/>
            </a:prstGeom>
          </p:spPr>
          <p:txBody>
            <a:bodyPr lIns="0" tIns="0" rIns="0" bIns="0" rtlCol="0" anchor="t">
              <a:spAutoFit/>
            </a:bodyPr>
            <a:lstStyle/>
            <a:p>
              <a:pPr algn="ctr">
                <a:lnSpc>
                  <a:spcPts val="2851"/>
                </a:lnSpc>
              </a:pPr>
              <a:r>
                <a:rPr lang="en-US" sz="2037">
                  <a:solidFill>
                    <a:srgbClr val="FFFFFF"/>
                  </a:solidFill>
                  <a:latin typeface="Times New Roman Bold"/>
                </a:rPr>
                <a:t>Hyderanad</a:t>
              </a:r>
            </a:p>
          </p:txBody>
        </p:sp>
        <p:sp>
          <p:nvSpPr>
            <p:cNvPr id="10" name="TextBox 10"/>
            <p:cNvSpPr txBox="1"/>
            <p:nvPr/>
          </p:nvSpPr>
          <p:spPr>
            <a:xfrm>
              <a:off x="3840879" y="6111724"/>
              <a:ext cx="2983262" cy="490951"/>
            </a:xfrm>
            <a:prstGeom prst="rect">
              <a:avLst/>
            </a:prstGeom>
          </p:spPr>
          <p:txBody>
            <a:bodyPr lIns="0" tIns="0" rIns="0" bIns="0" rtlCol="0" anchor="t">
              <a:spAutoFit/>
            </a:bodyPr>
            <a:lstStyle/>
            <a:p>
              <a:pPr algn="ctr">
                <a:lnSpc>
                  <a:spcPts val="2851"/>
                </a:lnSpc>
              </a:pPr>
              <a:r>
                <a:rPr lang="en-US" sz="2037">
                  <a:solidFill>
                    <a:srgbClr val="FFFFFF"/>
                  </a:solidFill>
                  <a:latin typeface="Times New Roman Bold"/>
                </a:rPr>
                <a:t>Medchal_Malkajgiri</a:t>
              </a:r>
            </a:p>
          </p:txBody>
        </p:sp>
        <p:sp>
          <p:nvSpPr>
            <p:cNvPr id="11" name="TextBox 11"/>
            <p:cNvSpPr txBox="1"/>
            <p:nvPr/>
          </p:nvSpPr>
          <p:spPr>
            <a:xfrm>
              <a:off x="7518914" y="6111724"/>
              <a:ext cx="1739305" cy="490951"/>
            </a:xfrm>
            <a:prstGeom prst="rect">
              <a:avLst/>
            </a:prstGeom>
          </p:spPr>
          <p:txBody>
            <a:bodyPr lIns="0" tIns="0" rIns="0" bIns="0" rtlCol="0" anchor="t">
              <a:spAutoFit/>
            </a:bodyPr>
            <a:lstStyle/>
            <a:p>
              <a:pPr algn="ctr">
                <a:lnSpc>
                  <a:spcPts val="2851"/>
                </a:lnSpc>
              </a:pPr>
              <a:r>
                <a:rPr lang="en-US" sz="2037">
                  <a:solidFill>
                    <a:srgbClr val="FFFFFF"/>
                  </a:solidFill>
                  <a:latin typeface="Times New Roman Bold"/>
                </a:rPr>
                <a:t>Rangareddy</a:t>
              </a:r>
            </a:p>
          </p:txBody>
        </p:sp>
        <p:grpSp>
          <p:nvGrpSpPr>
            <p:cNvPr id="12" name="Group 12"/>
            <p:cNvGrpSpPr>
              <a:grpSpLocks noChangeAspect="1"/>
            </p:cNvGrpSpPr>
            <p:nvPr/>
          </p:nvGrpSpPr>
          <p:grpSpPr>
            <a:xfrm>
              <a:off x="966716" y="663940"/>
              <a:ext cx="8731589" cy="5361033"/>
              <a:chOff x="0" y="0"/>
              <a:chExt cx="10287000" cy="6316026"/>
            </a:xfrm>
          </p:grpSpPr>
          <p:sp>
            <p:nvSpPr>
              <p:cNvPr id="13" name="Freeform 13"/>
              <p:cNvSpPr/>
              <p:nvPr/>
            </p:nvSpPr>
            <p:spPr>
              <a:xfrm>
                <a:off x="0" y="-6350"/>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FFFFFF">
                  <a:alpha val="24706"/>
                </a:srgbClr>
              </a:solidFill>
            </p:spPr>
          </p:sp>
          <p:sp>
            <p:nvSpPr>
              <p:cNvPr id="14" name="Freeform 14"/>
              <p:cNvSpPr/>
              <p:nvPr/>
            </p:nvSpPr>
            <p:spPr>
              <a:xfrm>
                <a:off x="0" y="2098992"/>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FFFFFF">
                  <a:alpha val="24706"/>
                </a:srgbClr>
              </a:solidFill>
            </p:spPr>
          </p:sp>
          <p:sp>
            <p:nvSpPr>
              <p:cNvPr id="15" name="Freeform 15"/>
              <p:cNvSpPr/>
              <p:nvPr/>
            </p:nvSpPr>
            <p:spPr>
              <a:xfrm>
                <a:off x="0" y="4204334"/>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FFFFFF">
                  <a:alpha val="24706"/>
                </a:srgbClr>
              </a:solidFill>
            </p:spPr>
          </p:sp>
          <p:sp>
            <p:nvSpPr>
              <p:cNvPr id="16" name="Freeform 16"/>
              <p:cNvSpPr/>
              <p:nvPr/>
            </p:nvSpPr>
            <p:spPr>
              <a:xfrm>
                <a:off x="0" y="6309676"/>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FFFFFF">
                  <a:alpha val="60000"/>
                </a:srgbClr>
              </a:solidFill>
            </p:spPr>
          </p:sp>
        </p:grpSp>
        <p:sp>
          <p:nvSpPr>
            <p:cNvPr id="17" name="TextBox 17"/>
            <p:cNvSpPr txBox="1"/>
            <p:nvPr/>
          </p:nvSpPr>
          <p:spPr>
            <a:xfrm>
              <a:off x="0" y="375602"/>
              <a:ext cx="794240" cy="490951"/>
            </a:xfrm>
            <a:prstGeom prst="rect">
              <a:avLst/>
            </a:prstGeom>
          </p:spPr>
          <p:txBody>
            <a:bodyPr lIns="0" tIns="0" rIns="0" bIns="0" rtlCol="0" anchor="t">
              <a:spAutoFit/>
            </a:bodyPr>
            <a:lstStyle/>
            <a:p>
              <a:pPr algn="r">
                <a:lnSpc>
                  <a:spcPts val="2851"/>
                </a:lnSpc>
              </a:pPr>
              <a:r>
                <a:rPr lang="en-US" sz="2037">
                  <a:solidFill>
                    <a:srgbClr val="FFFFFF"/>
                  </a:solidFill>
                  <a:latin typeface="Times New Roman Bold"/>
                </a:rPr>
                <a:t>300k </a:t>
              </a:r>
            </a:p>
          </p:txBody>
        </p:sp>
        <p:sp>
          <p:nvSpPr>
            <p:cNvPr id="18" name="TextBox 18"/>
            <p:cNvSpPr txBox="1"/>
            <p:nvPr/>
          </p:nvSpPr>
          <p:spPr>
            <a:xfrm>
              <a:off x="0" y="2162613"/>
              <a:ext cx="794240" cy="490951"/>
            </a:xfrm>
            <a:prstGeom prst="rect">
              <a:avLst/>
            </a:prstGeom>
          </p:spPr>
          <p:txBody>
            <a:bodyPr lIns="0" tIns="0" rIns="0" bIns="0" rtlCol="0" anchor="t">
              <a:spAutoFit/>
            </a:bodyPr>
            <a:lstStyle/>
            <a:p>
              <a:pPr algn="r">
                <a:lnSpc>
                  <a:spcPts val="2851"/>
                </a:lnSpc>
              </a:pPr>
              <a:r>
                <a:rPr lang="en-US" sz="2037">
                  <a:solidFill>
                    <a:srgbClr val="FFFFFF"/>
                  </a:solidFill>
                  <a:latin typeface="Times New Roman Bold"/>
                </a:rPr>
                <a:t>200k </a:t>
              </a:r>
            </a:p>
          </p:txBody>
        </p:sp>
        <p:sp>
          <p:nvSpPr>
            <p:cNvPr id="19" name="TextBox 19"/>
            <p:cNvSpPr txBox="1"/>
            <p:nvPr/>
          </p:nvSpPr>
          <p:spPr>
            <a:xfrm>
              <a:off x="0" y="3949624"/>
              <a:ext cx="794240" cy="490951"/>
            </a:xfrm>
            <a:prstGeom prst="rect">
              <a:avLst/>
            </a:prstGeom>
          </p:spPr>
          <p:txBody>
            <a:bodyPr lIns="0" tIns="0" rIns="0" bIns="0" rtlCol="0" anchor="t">
              <a:spAutoFit/>
            </a:bodyPr>
            <a:lstStyle/>
            <a:p>
              <a:pPr algn="r">
                <a:lnSpc>
                  <a:spcPts val="2851"/>
                </a:lnSpc>
              </a:pPr>
              <a:r>
                <a:rPr lang="en-US" sz="2037">
                  <a:solidFill>
                    <a:srgbClr val="FFFFFF"/>
                  </a:solidFill>
                  <a:latin typeface="Times New Roman Bold"/>
                </a:rPr>
                <a:t>100k </a:t>
              </a:r>
            </a:p>
          </p:txBody>
        </p:sp>
        <p:sp>
          <p:nvSpPr>
            <p:cNvPr id="20" name="TextBox 20"/>
            <p:cNvSpPr txBox="1"/>
            <p:nvPr/>
          </p:nvSpPr>
          <p:spPr>
            <a:xfrm>
              <a:off x="344982" y="5736635"/>
              <a:ext cx="449258" cy="490951"/>
            </a:xfrm>
            <a:prstGeom prst="rect">
              <a:avLst/>
            </a:prstGeom>
          </p:spPr>
          <p:txBody>
            <a:bodyPr lIns="0" tIns="0" rIns="0" bIns="0" rtlCol="0" anchor="t">
              <a:spAutoFit/>
            </a:bodyPr>
            <a:lstStyle/>
            <a:p>
              <a:pPr algn="r">
                <a:lnSpc>
                  <a:spcPts val="2851"/>
                </a:lnSpc>
              </a:pPr>
              <a:r>
                <a:rPr lang="en-US" sz="2037">
                  <a:solidFill>
                    <a:srgbClr val="FFFFFF"/>
                  </a:solidFill>
                  <a:latin typeface="Times New Roman Bold"/>
                </a:rPr>
                <a:t>0k </a:t>
              </a:r>
            </a:p>
          </p:txBody>
        </p:sp>
        <p:grpSp>
          <p:nvGrpSpPr>
            <p:cNvPr id="21" name="Group 21"/>
            <p:cNvGrpSpPr>
              <a:grpSpLocks noChangeAspect="1"/>
            </p:cNvGrpSpPr>
            <p:nvPr/>
          </p:nvGrpSpPr>
          <p:grpSpPr>
            <a:xfrm>
              <a:off x="966716" y="1248264"/>
              <a:ext cx="8731589" cy="4776709"/>
              <a:chOff x="0" y="688413"/>
              <a:chExt cx="10287000" cy="5627613"/>
            </a:xfrm>
          </p:grpSpPr>
          <p:sp>
            <p:nvSpPr>
              <p:cNvPr id="22" name="Freeform 22"/>
              <p:cNvSpPr/>
              <p:nvPr/>
            </p:nvSpPr>
            <p:spPr>
              <a:xfrm>
                <a:off x="0" y="962417"/>
                <a:ext cx="1530350" cy="5353610"/>
              </a:xfrm>
              <a:custGeom>
                <a:avLst/>
                <a:gdLst/>
                <a:ahLst/>
                <a:cxnLst/>
                <a:rect l="l" t="t" r="r" b="b"/>
                <a:pathLst>
                  <a:path w="1530350" h="5353610">
                    <a:moveTo>
                      <a:pt x="0" y="5353609"/>
                    </a:moveTo>
                    <a:lnTo>
                      <a:pt x="0" y="122428"/>
                    </a:lnTo>
                    <a:cubicBezTo>
                      <a:pt x="0" y="54812"/>
                      <a:pt x="54813" y="0"/>
                      <a:pt x="122428" y="0"/>
                    </a:cubicBezTo>
                    <a:lnTo>
                      <a:pt x="1407922" y="0"/>
                    </a:lnTo>
                    <a:cubicBezTo>
                      <a:pt x="1475537" y="0"/>
                      <a:pt x="1530350" y="54812"/>
                      <a:pt x="1530350" y="122428"/>
                    </a:cubicBezTo>
                    <a:lnTo>
                      <a:pt x="1530350" y="5353609"/>
                    </a:lnTo>
                    <a:close/>
                  </a:path>
                </a:pathLst>
              </a:custGeom>
              <a:solidFill>
                <a:srgbClr val="6CE5E8"/>
              </a:solidFill>
            </p:spPr>
          </p:sp>
          <p:sp>
            <p:nvSpPr>
              <p:cNvPr id="23" name="Freeform 23"/>
              <p:cNvSpPr/>
              <p:nvPr/>
            </p:nvSpPr>
            <p:spPr>
              <a:xfrm>
                <a:off x="3600450" y="1614848"/>
                <a:ext cx="1530350" cy="4701179"/>
              </a:xfrm>
              <a:custGeom>
                <a:avLst/>
                <a:gdLst/>
                <a:ahLst/>
                <a:cxnLst/>
                <a:rect l="l" t="t" r="r" b="b"/>
                <a:pathLst>
                  <a:path w="1530350" h="4701179">
                    <a:moveTo>
                      <a:pt x="0" y="4701178"/>
                    </a:moveTo>
                    <a:lnTo>
                      <a:pt x="0" y="122428"/>
                    </a:lnTo>
                    <a:cubicBezTo>
                      <a:pt x="0" y="89958"/>
                      <a:pt x="12899" y="58818"/>
                      <a:pt x="35858" y="35858"/>
                    </a:cubicBezTo>
                    <a:cubicBezTo>
                      <a:pt x="58818" y="12898"/>
                      <a:pt x="89958" y="0"/>
                      <a:pt x="122428" y="0"/>
                    </a:cubicBezTo>
                    <a:lnTo>
                      <a:pt x="1407922" y="0"/>
                    </a:lnTo>
                    <a:cubicBezTo>
                      <a:pt x="1475537" y="0"/>
                      <a:pt x="1530350" y="54813"/>
                      <a:pt x="1530350" y="122428"/>
                    </a:cubicBezTo>
                    <a:lnTo>
                      <a:pt x="1530350" y="4701178"/>
                    </a:lnTo>
                    <a:close/>
                  </a:path>
                </a:pathLst>
              </a:custGeom>
              <a:solidFill>
                <a:srgbClr val="6CE5E8"/>
              </a:solidFill>
            </p:spPr>
          </p:sp>
          <p:sp>
            <p:nvSpPr>
              <p:cNvPr id="24" name="Freeform 24"/>
              <p:cNvSpPr/>
              <p:nvPr/>
            </p:nvSpPr>
            <p:spPr>
              <a:xfrm>
                <a:off x="7200900" y="1994340"/>
                <a:ext cx="1530350" cy="4321686"/>
              </a:xfrm>
              <a:custGeom>
                <a:avLst/>
                <a:gdLst/>
                <a:ahLst/>
                <a:cxnLst/>
                <a:rect l="l" t="t" r="r" b="b"/>
                <a:pathLst>
                  <a:path w="1530350" h="4321686">
                    <a:moveTo>
                      <a:pt x="0" y="4321686"/>
                    </a:moveTo>
                    <a:lnTo>
                      <a:pt x="0" y="122428"/>
                    </a:lnTo>
                    <a:cubicBezTo>
                      <a:pt x="0" y="89959"/>
                      <a:pt x="12898" y="58818"/>
                      <a:pt x="35858" y="35859"/>
                    </a:cubicBezTo>
                    <a:cubicBezTo>
                      <a:pt x="58818" y="12899"/>
                      <a:pt x="89958" y="0"/>
                      <a:pt x="122428" y="0"/>
                    </a:cubicBezTo>
                    <a:lnTo>
                      <a:pt x="1407922" y="0"/>
                    </a:lnTo>
                    <a:cubicBezTo>
                      <a:pt x="1440392" y="0"/>
                      <a:pt x="1471532" y="12899"/>
                      <a:pt x="1494492" y="35859"/>
                    </a:cubicBezTo>
                    <a:cubicBezTo>
                      <a:pt x="1517452" y="58818"/>
                      <a:pt x="1530350" y="89959"/>
                      <a:pt x="1530350" y="122428"/>
                    </a:cubicBezTo>
                    <a:lnTo>
                      <a:pt x="1530350" y="4321686"/>
                    </a:lnTo>
                    <a:close/>
                  </a:path>
                </a:pathLst>
              </a:custGeom>
              <a:solidFill>
                <a:srgbClr val="6CE5E8"/>
              </a:solidFill>
            </p:spPr>
          </p:sp>
          <p:sp>
            <p:nvSpPr>
              <p:cNvPr id="25" name="Freeform 25"/>
              <p:cNvSpPr/>
              <p:nvPr/>
            </p:nvSpPr>
            <p:spPr>
              <a:xfrm>
                <a:off x="1555750" y="688413"/>
                <a:ext cx="1530350" cy="5627614"/>
              </a:xfrm>
              <a:custGeom>
                <a:avLst/>
                <a:gdLst/>
                <a:ahLst/>
                <a:cxnLst/>
                <a:rect l="l" t="t" r="r" b="b"/>
                <a:pathLst>
                  <a:path w="1530350" h="5627614">
                    <a:moveTo>
                      <a:pt x="0" y="5627613"/>
                    </a:moveTo>
                    <a:lnTo>
                      <a:pt x="0" y="122428"/>
                    </a:lnTo>
                    <a:cubicBezTo>
                      <a:pt x="0" y="54813"/>
                      <a:pt x="54813" y="0"/>
                      <a:pt x="122428" y="0"/>
                    </a:cubicBezTo>
                    <a:lnTo>
                      <a:pt x="1407922" y="0"/>
                    </a:lnTo>
                    <a:cubicBezTo>
                      <a:pt x="1475537" y="0"/>
                      <a:pt x="1530350" y="54813"/>
                      <a:pt x="1530350" y="122428"/>
                    </a:cubicBezTo>
                    <a:lnTo>
                      <a:pt x="1530350" y="5627613"/>
                    </a:lnTo>
                    <a:close/>
                  </a:path>
                </a:pathLst>
              </a:custGeom>
              <a:solidFill>
                <a:srgbClr val="41B8D5"/>
              </a:solidFill>
            </p:spPr>
          </p:sp>
          <p:sp>
            <p:nvSpPr>
              <p:cNvPr id="26" name="Freeform 26"/>
              <p:cNvSpPr/>
              <p:nvPr/>
            </p:nvSpPr>
            <p:spPr>
              <a:xfrm>
                <a:off x="5156200" y="1551603"/>
                <a:ext cx="1530350" cy="4764423"/>
              </a:xfrm>
              <a:custGeom>
                <a:avLst/>
                <a:gdLst/>
                <a:ahLst/>
                <a:cxnLst/>
                <a:rect l="l" t="t" r="r" b="b"/>
                <a:pathLst>
                  <a:path w="1530350" h="4764423">
                    <a:moveTo>
                      <a:pt x="0" y="4764423"/>
                    </a:moveTo>
                    <a:lnTo>
                      <a:pt x="0" y="122428"/>
                    </a:lnTo>
                    <a:cubicBezTo>
                      <a:pt x="0" y="89958"/>
                      <a:pt x="12899" y="58818"/>
                      <a:pt x="35858" y="35858"/>
                    </a:cubicBezTo>
                    <a:cubicBezTo>
                      <a:pt x="58818" y="12899"/>
                      <a:pt x="89958" y="0"/>
                      <a:pt x="122428" y="0"/>
                    </a:cubicBezTo>
                    <a:lnTo>
                      <a:pt x="1407922" y="0"/>
                    </a:lnTo>
                    <a:cubicBezTo>
                      <a:pt x="1440392" y="0"/>
                      <a:pt x="1471532" y="12899"/>
                      <a:pt x="1494492" y="35858"/>
                    </a:cubicBezTo>
                    <a:cubicBezTo>
                      <a:pt x="1517452" y="58818"/>
                      <a:pt x="1530350" y="89958"/>
                      <a:pt x="1530350" y="122428"/>
                    </a:cubicBezTo>
                    <a:lnTo>
                      <a:pt x="1530350" y="4764423"/>
                    </a:lnTo>
                    <a:close/>
                  </a:path>
                </a:pathLst>
              </a:custGeom>
              <a:solidFill>
                <a:srgbClr val="41B8D5"/>
              </a:solidFill>
            </p:spPr>
          </p:sp>
          <p:sp>
            <p:nvSpPr>
              <p:cNvPr id="27" name="Freeform 27"/>
              <p:cNvSpPr/>
              <p:nvPr/>
            </p:nvSpPr>
            <p:spPr>
              <a:xfrm>
                <a:off x="8756650" y="1530550"/>
                <a:ext cx="1530350" cy="4785477"/>
              </a:xfrm>
              <a:custGeom>
                <a:avLst/>
                <a:gdLst/>
                <a:ahLst/>
                <a:cxnLst/>
                <a:rect l="l" t="t" r="r" b="b"/>
                <a:pathLst>
                  <a:path w="1530350" h="4785477">
                    <a:moveTo>
                      <a:pt x="0" y="4785476"/>
                    </a:moveTo>
                    <a:lnTo>
                      <a:pt x="0" y="122428"/>
                    </a:lnTo>
                    <a:cubicBezTo>
                      <a:pt x="0" y="89958"/>
                      <a:pt x="12898" y="58818"/>
                      <a:pt x="35858" y="35858"/>
                    </a:cubicBezTo>
                    <a:cubicBezTo>
                      <a:pt x="58818" y="12898"/>
                      <a:pt x="89958" y="0"/>
                      <a:pt x="122428" y="0"/>
                    </a:cubicBezTo>
                    <a:lnTo>
                      <a:pt x="1407922" y="0"/>
                    </a:lnTo>
                    <a:cubicBezTo>
                      <a:pt x="1440392" y="0"/>
                      <a:pt x="1471532" y="12898"/>
                      <a:pt x="1494492" y="35858"/>
                    </a:cubicBezTo>
                    <a:cubicBezTo>
                      <a:pt x="1517452" y="58818"/>
                      <a:pt x="1530350" y="89958"/>
                      <a:pt x="1530350" y="122428"/>
                    </a:cubicBezTo>
                    <a:lnTo>
                      <a:pt x="1530350" y="4785476"/>
                    </a:lnTo>
                    <a:close/>
                  </a:path>
                </a:pathLst>
              </a:custGeom>
              <a:solidFill>
                <a:srgbClr val="41B8D5"/>
              </a:solidFill>
            </p:spPr>
          </p:sp>
        </p:grpSp>
      </p:grpSp>
      <p:grpSp>
        <p:nvGrpSpPr>
          <p:cNvPr id="28" name="Group 28"/>
          <p:cNvGrpSpPr/>
          <p:nvPr/>
        </p:nvGrpSpPr>
        <p:grpSpPr>
          <a:xfrm>
            <a:off x="9057430" y="2686322"/>
            <a:ext cx="7473876" cy="4952006"/>
            <a:chOff x="0" y="0"/>
            <a:chExt cx="9965168" cy="6602675"/>
          </a:xfrm>
        </p:grpSpPr>
        <p:sp>
          <p:nvSpPr>
            <p:cNvPr id="29" name="TextBox 29"/>
            <p:cNvSpPr txBox="1"/>
            <p:nvPr/>
          </p:nvSpPr>
          <p:spPr>
            <a:xfrm>
              <a:off x="4155171" y="-85725"/>
              <a:ext cx="873315" cy="487073"/>
            </a:xfrm>
            <a:prstGeom prst="rect">
              <a:avLst/>
            </a:prstGeom>
          </p:spPr>
          <p:txBody>
            <a:bodyPr lIns="0" tIns="0" rIns="0" bIns="0" rtlCol="0" anchor="t">
              <a:spAutoFit/>
            </a:bodyPr>
            <a:lstStyle/>
            <a:p>
              <a:pPr algn="l">
                <a:lnSpc>
                  <a:spcPts val="2806"/>
                </a:lnSpc>
              </a:pPr>
              <a:r>
                <a:rPr lang="en-US" sz="2004">
                  <a:solidFill>
                    <a:srgbClr val="FFFFFF"/>
                  </a:solidFill>
                  <a:latin typeface="Times New Roman Bold"/>
                </a:rPr>
                <a:t>FY 21</a:t>
              </a:r>
            </a:p>
          </p:txBody>
        </p:sp>
        <p:sp>
          <p:nvSpPr>
            <p:cNvPr id="30" name="TextBox 30"/>
            <p:cNvSpPr txBox="1"/>
            <p:nvPr/>
          </p:nvSpPr>
          <p:spPr>
            <a:xfrm>
              <a:off x="5603167" y="-85725"/>
              <a:ext cx="873315" cy="487073"/>
            </a:xfrm>
            <a:prstGeom prst="rect">
              <a:avLst/>
            </a:prstGeom>
          </p:spPr>
          <p:txBody>
            <a:bodyPr lIns="0" tIns="0" rIns="0" bIns="0" rtlCol="0" anchor="t">
              <a:spAutoFit/>
            </a:bodyPr>
            <a:lstStyle/>
            <a:p>
              <a:pPr algn="l">
                <a:lnSpc>
                  <a:spcPts val="2806"/>
                </a:lnSpc>
              </a:pPr>
              <a:r>
                <a:rPr lang="en-US" sz="2004">
                  <a:solidFill>
                    <a:srgbClr val="FFFFFF"/>
                  </a:solidFill>
                  <a:latin typeface="Times New Roman Bold"/>
                </a:rPr>
                <a:t>FY 22</a:t>
              </a:r>
            </a:p>
          </p:txBody>
        </p:sp>
        <p:grpSp>
          <p:nvGrpSpPr>
            <p:cNvPr id="31" name="Group 31"/>
            <p:cNvGrpSpPr>
              <a:grpSpLocks noChangeAspect="1"/>
            </p:cNvGrpSpPr>
            <p:nvPr/>
          </p:nvGrpSpPr>
          <p:grpSpPr>
            <a:xfrm>
              <a:off x="3925298" y="143206"/>
              <a:ext cx="1562933" cy="114936"/>
              <a:chOff x="4168629" y="-647084"/>
              <a:chExt cx="2072373" cy="152400"/>
            </a:xfrm>
          </p:grpSpPr>
          <p:sp>
            <p:nvSpPr>
              <p:cNvPr id="32" name="Freeform 32"/>
              <p:cNvSpPr/>
              <p:nvPr/>
            </p:nvSpPr>
            <p:spPr>
              <a:xfrm>
                <a:off x="4168629" y="-647084"/>
                <a:ext cx="152400" cy="152400"/>
              </a:xfrm>
              <a:custGeom>
                <a:avLst/>
                <a:gdLst/>
                <a:ahLst/>
                <a:cxnLst/>
                <a:rect l="l" t="t" r="r" b="b"/>
                <a:pathLst>
                  <a:path w="152400" h="152400">
                    <a:moveTo>
                      <a:pt x="152400" y="139700"/>
                    </a:moveTo>
                    <a:lnTo>
                      <a:pt x="152400" y="12700"/>
                    </a:lnTo>
                    <a:cubicBezTo>
                      <a:pt x="152400" y="5686"/>
                      <a:pt x="146714" y="0"/>
                      <a:pt x="139700" y="0"/>
                    </a:cubicBezTo>
                    <a:lnTo>
                      <a:pt x="12700" y="0"/>
                    </a:lnTo>
                    <a:cubicBezTo>
                      <a:pt x="5686" y="0"/>
                      <a:pt x="0" y="5686"/>
                      <a:pt x="0" y="12700"/>
                    </a:cubicBezTo>
                    <a:lnTo>
                      <a:pt x="0" y="139700"/>
                    </a:lnTo>
                    <a:cubicBezTo>
                      <a:pt x="0" y="146714"/>
                      <a:pt x="5686" y="152400"/>
                      <a:pt x="12700" y="152400"/>
                    </a:cubicBezTo>
                    <a:lnTo>
                      <a:pt x="139700" y="152400"/>
                    </a:lnTo>
                    <a:cubicBezTo>
                      <a:pt x="146714" y="152400"/>
                      <a:pt x="152400" y="146714"/>
                      <a:pt x="152400" y="139700"/>
                    </a:cubicBezTo>
                    <a:close/>
                  </a:path>
                </a:pathLst>
              </a:custGeom>
              <a:solidFill>
                <a:srgbClr val="6CE5E8"/>
              </a:solidFill>
            </p:spPr>
          </p:sp>
          <p:sp>
            <p:nvSpPr>
              <p:cNvPr id="33" name="Freeform 33"/>
              <p:cNvSpPr/>
              <p:nvPr/>
            </p:nvSpPr>
            <p:spPr>
              <a:xfrm>
                <a:off x="6088602" y="-647084"/>
                <a:ext cx="152400" cy="152400"/>
              </a:xfrm>
              <a:custGeom>
                <a:avLst/>
                <a:gdLst/>
                <a:ahLst/>
                <a:cxnLst/>
                <a:rect l="l" t="t" r="r" b="b"/>
                <a:pathLst>
                  <a:path w="152400" h="152400">
                    <a:moveTo>
                      <a:pt x="152400" y="139700"/>
                    </a:moveTo>
                    <a:lnTo>
                      <a:pt x="152400" y="12700"/>
                    </a:lnTo>
                    <a:cubicBezTo>
                      <a:pt x="152400" y="5686"/>
                      <a:pt x="146714" y="0"/>
                      <a:pt x="139700" y="0"/>
                    </a:cubicBezTo>
                    <a:lnTo>
                      <a:pt x="12700" y="0"/>
                    </a:lnTo>
                    <a:cubicBezTo>
                      <a:pt x="5686" y="0"/>
                      <a:pt x="0" y="5686"/>
                      <a:pt x="0" y="12700"/>
                    </a:cubicBezTo>
                    <a:lnTo>
                      <a:pt x="0" y="139700"/>
                    </a:lnTo>
                    <a:cubicBezTo>
                      <a:pt x="0" y="146714"/>
                      <a:pt x="5686" y="152400"/>
                      <a:pt x="12700" y="152400"/>
                    </a:cubicBezTo>
                    <a:lnTo>
                      <a:pt x="139700" y="152400"/>
                    </a:lnTo>
                    <a:cubicBezTo>
                      <a:pt x="146714" y="152400"/>
                      <a:pt x="152400" y="146714"/>
                      <a:pt x="152400" y="139700"/>
                    </a:cubicBezTo>
                    <a:close/>
                  </a:path>
                </a:pathLst>
              </a:custGeom>
              <a:solidFill>
                <a:srgbClr val="41B8D5"/>
              </a:solidFill>
            </p:spPr>
          </p:sp>
        </p:grpSp>
        <p:sp>
          <p:nvSpPr>
            <p:cNvPr id="34" name="TextBox 34"/>
            <p:cNvSpPr txBox="1"/>
            <p:nvPr/>
          </p:nvSpPr>
          <p:spPr>
            <a:xfrm>
              <a:off x="1275125" y="6115602"/>
              <a:ext cx="1767717" cy="487073"/>
            </a:xfrm>
            <a:prstGeom prst="rect">
              <a:avLst/>
            </a:prstGeom>
          </p:spPr>
          <p:txBody>
            <a:bodyPr lIns="0" tIns="0" rIns="0" bIns="0" rtlCol="0" anchor="t">
              <a:spAutoFit/>
            </a:bodyPr>
            <a:lstStyle/>
            <a:p>
              <a:pPr algn="ctr">
                <a:lnSpc>
                  <a:spcPts val="2806"/>
                </a:lnSpc>
              </a:pPr>
              <a:r>
                <a:rPr lang="en-US" sz="2004">
                  <a:solidFill>
                    <a:srgbClr val="FFFFFF"/>
                  </a:solidFill>
                  <a:latin typeface="Times New Roman Bold"/>
                </a:rPr>
                <a:t>Wanaparthy</a:t>
              </a:r>
            </a:p>
          </p:txBody>
        </p:sp>
        <p:sp>
          <p:nvSpPr>
            <p:cNvPr id="35" name="TextBox 35"/>
            <p:cNvSpPr txBox="1"/>
            <p:nvPr/>
          </p:nvSpPr>
          <p:spPr>
            <a:xfrm>
              <a:off x="4227605" y="6115602"/>
              <a:ext cx="2291379" cy="487073"/>
            </a:xfrm>
            <a:prstGeom prst="rect">
              <a:avLst/>
            </a:prstGeom>
          </p:spPr>
          <p:txBody>
            <a:bodyPr lIns="0" tIns="0" rIns="0" bIns="0" rtlCol="0" anchor="t">
              <a:spAutoFit/>
            </a:bodyPr>
            <a:lstStyle/>
            <a:p>
              <a:pPr algn="ctr">
                <a:lnSpc>
                  <a:spcPts val="2806"/>
                </a:lnSpc>
              </a:pPr>
              <a:r>
                <a:rPr lang="en-US" sz="2004">
                  <a:solidFill>
                    <a:srgbClr val="FFFFFF"/>
                  </a:solidFill>
                  <a:latin typeface="Times New Roman Bold"/>
                </a:rPr>
                <a:t>Rajanna Sircilla</a:t>
              </a:r>
            </a:p>
          </p:txBody>
        </p:sp>
        <p:sp>
          <p:nvSpPr>
            <p:cNvPr id="36" name="TextBox 36"/>
            <p:cNvSpPr txBox="1"/>
            <p:nvPr/>
          </p:nvSpPr>
          <p:spPr>
            <a:xfrm>
              <a:off x="7434773" y="6115602"/>
              <a:ext cx="2305665" cy="487073"/>
            </a:xfrm>
            <a:prstGeom prst="rect">
              <a:avLst/>
            </a:prstGeom>
          </p:spPr>
          <p:txBody>
            <a:bodyPr lIns="0" tIns="0" rIns="0" bIns="0" rtlCol="0" anchor="t">
              <a:spAutoFit/>
            </a:bodyPr>
            <a:lstStyle/>
            <a:p>
              <a:pPr algn="ctr">
                <a:lnSpc>
                  <a:spcPts val="2806"/>
                </a:lnSpc>
              </a:pPr>
              <a:r>
                <a:rPr lang="en-US" sz="2004">
                  <a:solidFill>
                    <a:srgbClr val="FFFFFF"/>
                  </a:solidFill>
                  <a:latin typeface="Times New Roman Bold"/>
                </a:rPr>
                <a:t>Kumurambheem</a:t>
              </a:r>
            </a:p>
          </p:txBody>
        </p:sp>
        <p:grpSp>
          <p:nvGrpSpPr>
            <p:cNvPr id="37" name="Group 37"/>
            <p:cNvGrpSpPr>
              <a:grpSpLocks noChangeAspect="1"/>
            </p:cNvGrpSpPr>
            <p:nvPr/>
          </p:nvGrpSpPr>
          <p:grpSpPr>
            <a:xfrm>
              <a:off x="781421" y="631221"/>
              <a:ext cx="9183747" cy="5400372"/>
              <a:chOff x="0" y="0"/>
              <a:chExt cx="12177204" cy="7160633"/>
            </a:xfrm>
          </p:grpSpPr>
          <p:sp>
            <p:nvSpPr>
              <p:cNvPr id="38" name="Freeform 38"/>
              <p:cNvSpPr/>
              <p:nvPr/>
            </p:nvSpPr>
            <p:spPr>
              <a:xfrm>
                <a:off x="0" y="-6350"/>
                <a:ext cx="12177204" cy="12700"/>
              </a:xfrm>
              <a:custGeom>
                <a:avLst/>
                <a:gdLst/>
                <a:ahLst/>
                <a:cxnLst/>
                <a:rect l="l" t="t" r="r" b="b"/>
                <a:pathLst>
                  <a:path w="12177204" h="12700">
                    <a:moveTo>
                      <a:pt x="0" y="0"/>
                    </a:moveTo>
                    <a:lnTo>
                      <a:pt x="12177204" y="0"/>
                    </a:lnTo>
                    <a:lnTo>
                      <a:pt x="12177204" y="12700"/>
                    </a:lnTo>
                    <a:lnTo>
                      <a:pt x="0" y="12700"/>
                    </a:lnTo>
                    <a:close/>
                  </a:path>
                </a:pathLst>
              </a:custGeom>
              <a:solidFill>
                <a:srgbClr val="FFFFFF">
                  <a:alpha val="24706"/>
                </a:srgbClr>
              </a:solidFill>
            </p:spPr>
          </p:sp>
          <p:sp>
            <p:nvSpPr>
              <p:cNvPr id="39" name="Freeform 39"/>
              <p:cNvSpPr/>
              <p:nvPr/>
            </p:nvSpPr>
            <p:spPr>
              <a:xfrm>
                <a:off x="0" y="1783808"/>
                <a:ext cx="12177204" cy="12700"/>
              </a:xfrm>
              <a:custGeom>
                <a:avLst/>
                <a:gdLst/>
                <a:ahLst/>
                <a:cxnLst/>
                <a:rect l="l" t="t" r="r" b="b"/>
                <a:pathLst>
                  <a:path w="12177204" h="12700">
                    <a:moveTo>
                      <a:pt x="0" y="0"/>
                    </a:moveTo>
                    <a:lnTo>
                      <a:pt x="12177204" y="0"/>
                    </a:lnTo>
                    <a:lnTo>
                      <a:pt x="12177204" y="12700"/>
                    </a:lnTo>
                    <a:lnTo>
                      <a:pt x="0" y="12700"/>
                    </a:lnTo>
                    <a:close/>
                  </a:path>
                </a:pathLst>
              </a:custGeom>
              <a:solidFill>
                <a:srgbClr val="FFFFFF">
                  <a:alpha val="24706"/>
                </a:srgbClr>
              </a:solidFill>
            </p:spPr>
          </p:sp>
          <p:sp>
            <p:nvSpPr>
              <p:cNvPr id="40" name="Freeform 40"/>
              <p:cNvSpPr/>
              <p:nvPr/>
            </p:nvSpPr>
            <p:spPr>
              <a:xfrm>
                <a:off x="0" y="3573966"/>
                <a:ext cx="12177204" cy="12700"/>
              </a:xfrm>
              <a:custGeom>
                <a:avLst/>
                <a:gdLst/>
                <a:ahLst/>
                <a:cxnLst/>
                <a:rect l="l" t="t" r="r" b="b"/>
                <a:pathLst>
                  <a:path w="12177204" h="12700">
                    <a:moveTo>
                      <a:pt x="0" y="0"/>
                    </a:moveTo>
                    <a:lnTo>
                      <a:pt x="12177204" y="0"/>
                    </a:lnTo>
                    <a:lnTo>
                      <a:pt x="12177204" y="12700"/>
                    </a:lnTo>
                    <a:lnTo>
                      <a:pt x="0" y="12700"/>
                    </a:lnTo>
                    <a:close/>
                  </a:path>
                </a:pathLst>
              </a:custGeom>
              <a:solidFill>
                <a:srgbClr val="FFFFFF">
                  <a:alpha val="24706"/>
                </a:srgbClr>
              </a:solidFill>
            </p:spPr>
          </p:sp>
          <p:sp>
            <p:nvSpPr>
              <p:cNvPr id="41" name="Freeform 41"/>
              <p:cNvSpPr/>
              <p:nvPr/>
            </p:nvSpPr>
            <p:spPr>
              <a:xfrm>
                <a:off x="0" y="5364125"/>
                <a:ext cx="12177204" cy="12700"/>
              </a:xfrm>
              <a:custGeom>
                <a:avLst/>
                <a:gdLst/>
                <a:ahLst/>
                <a:cxnLst/>
                <a:rect l="l" t="t" r="r" b="b"/>
                <a:pathLst>
                  <a:path w="12177204" h="12700">
                    <a:moveTo>
                      <a:pt x="0" y="0"/>
                    </a:moveTo>
                    <a:lnTo>
                      <a:pt x="12177204" y="0"/>
                    </a:lnTo>
                    <a:lnTo>
                      <a:pt x="12177204" y="12700"/>
                    </a:lnTo>
                    <a:lnTo>
                      <a:pt x="0" y="12700"/>
                    </a:lnTo>
                    <a:close/>
                  </a:path>
                </a:pathLst>
              </a:custGeom>
              <a:solidFill>
                <a:srgbClr val="FFFFFF">
                  <a:alpha val="24706"/>
                </a:srgbClr>
              </a:solidFill>
            </p:spPr>
          </p:sp>
          <p:sp>
            <p:nvSpPr>
              <p:cNvPr id="42" name="Freeform 42"/>
              <p:cNvSpPr/>
              <p:nvPr/>
            </p:nvSpPr>
            <p:spPr>
              <a:xfrm>
                <a:off x="0" y="7154283"/>
                <a:ext cx="12177204" cy="12700"/>
              </a:xfrm>
              <a:custGeom>
                <a:avLst/>
                <a:gdLst/>
                <a:ahLst/>
                <a:cxnLst/>
                <a:rect l="l" t="t" r="r" b="b"/>
                <a:pathLst>
                  <a:path w="12177204" h="12700">
                    <a:moveTo>
                      <a:pt x="0" y="0"/>
                    </a:moveTo>
                    <a:lnTo>
                      <a:pt x="12177204" y="0"/>
                    </a:lnTo>
                    <a:lnTo>
                      <a:pt x="12177204" y="12700"/>
                    </a:lnTo>
                    <a:lnTo>
                      <a:pt x="0" y="12700"/>
                    </a:lnTo>
                    <a:close/>
                  </a:path>
                </a:pathLst>
              </a:custGeom>
              <a:solidFill>
                <a:srgbClr val="FFFFFF">
                  <a:alpha val="60000"/>
                </a:srgbClr>
              </a:solidFill>
            </p:spPr>
          </p:sp>
        </p:grpSp>
        <p:sp>
          <p:nvSpPr>
            <p:cNvPr id="43" name="TextBox 43"/>
            <p:cNvSpPr txBox="1"/>
            <p:nvPr/>
          </p:nvSpPr>
          <p:spPr>
            <a:xfrm>
              <a:off x="0" y="344822"/>
              <a:ext cx="611688" cy="487073"/>
            </a:xfrm>
            <a:prstGeom prst="rect">
              <a:avLst/>
            </a:prstGeom>
          </p:spPr>
          <p:txBody>
            <a:bodyPr lIns="0" tIns="0" rIns="0" bIns="0" rtlCol="0" anchor="t">
              <a:spAutoFit/>
            </a:bodyPr>
            <a:lstStyle/>
            <a:p>
              <a:pPr algn="r">
                <a:lnSpc>
                  <a:spcPts val="2806"/>
                </a:lnSpc>
              </a:pPr>
              <a:r>
                <a:rPr lang="en-US" sz="2004">
                  <a:solidFill>
                    <a:srgbClr val="FFFFFF"/>
                  </a:solidFill>
                  <a:latin typeface="Times New Roman Bold"/>
                </a:rPr>
                <a:t>20k </a:t>
              </a:r>
            </a:p>
          </p:txBody>
        </p:sp>
        <p:sp>
          <p:nvSpPr>
            <p:cNvPr id="44" name="TextBox 44"/>
            <p:cNvSpPr txBox="1"/>
            <p:nvPr/>
          </p:nvSpPr>
          <p:spPr>
            <a:xfrm>
              <a:off x="0" y="1694915"/>
              <a:ext cx="611688" cy="487073"/>
            </a:xfrm>
            <a:prstGeom prst="rect">
              <a:avLst/>
            </a:prstGeom>
          </p:spPr>
          <p:txBody>
            <a:bodyPr lIns="0" tIns="0" rIns="0" bIns="0" rtlCol="0" anchor="t">
              <a:spAutoFit/>
            </a:bodyPr>
            <a:lstStyle/>
            <a:p>
              <a:pPr algn="r">
                <a:lnSpc>
                  <a:spcPts val="2806"/>
                </a:lnSpc>
              </a:pPr>
              <a:r>
                <a:rPr lang="en-US" sz="2004">
                  <a:solidFill>
                    <a:srgbClr val="FFFFFF"/>
                  </a:solidFill>
                  <a:latin typeface="Times New Roman Bold"/>
                </a:rPr>
                <a:t>15k </a:t>
              </a:r>
            </a:p>
          </p:txBody>
        </p:sp>
        <p:sp>
          <p:nvSpPr>
            <p:cNvPr id="45" name="TextBox 45"/>
            <p:cNvSpPr txBox="1"/>
            <p:nvPr/>
          </p:nvSpPr>
          <p:spPr>
            <a:xfrm>
              <a:off x="0" y="3045008"/>
              <a:ext cx="611688" cy="487073"/>
            </a:xfrm>
            <a:prstGeom prst="rect">
              <a:avLst/>
            </a:prstGeom>
          </p:spPr>
          <p:txBody>
            <a:bodyPr lIns="0" tIns="0" rIns="0" bIns="0" rtlCol="0" anchor="t">
              <a:spAutoFit/>
            </a:bodyPr>
            <a:lstStyle/>
            <a:p>
              <a:pPr algn="r">
                <a:lnSpc>
                  <a:spcPts val="2806"/>
                </a:lnSpc>
              </a:pPr>
              <a:r>
                <a:rPr lang="en-US" sz="2004">
                  <a:solidFill>
                    <a:srgbClr val="FFFFFF"/>
                  </a:solidFill>
                  <a:latin typeface="Times New Roman Bold"/>
                </a:rPr>
                <a:t>10k </a:t>
              </a:r>
            </a:p>
          </p:txBody>
        </p:sp>
        <p:sp>
          <p:nvSpPr>
            <p:cNvPr id="46" name="TextBox 46"/>
            <p:cNvSpPr txBox="1"/>
            <p:nvPr/>
          </p:nvSpPr>
          <p:spPr>
            <a:xfrm>
              <a:off x="169656" y="4395101"/>
              <a:ext cx="442031" cy="487073"/>
            </a:xfrm>
            <a:prstGeom prst="rect">
              <a:avLst/>
            </a:prstGeom>
          </p:spPr>
          <p:txBody>
            <a:bodyPr lIns="0" tIns="0" rIns="0" bIns="0" rtlCol="0" anchor="t">
              <a:spAutoFit/>
            </a:bodyPr>
            <a:lstStyle/>
            <a:p>
              <a:pPr algn="r">
                <a:lnSpc>
                  <a:spcPts val="2806"/>
                </a:lnSpc>
              </a:pPr>
              <a:r>
                <a:rPr lang="en-US" sz="2004">
                  <a:solidFill>
                    <a:srgbClr val="FFFFFF"/>
                  </a:solidFill>
                  <a:latin typeface="Times New Roman Bold"/>
                </a:rPr>
                <a:t>5k </a:t>
              </a:r>
            </a:p>
          </p:txBody>
        </p:sp>
        <p:sp>
          <p:nvSpPr>
            <p:cNvPr id="47" name="TextBox 47"/>
            <p:cNvSpPr txBox="1"/>
            <p:nvPr/>
          </p:nvSpPr>
          <p:spPr>
            <a:xfrm>
              <a:off x="169656" y="5745194"/>
              <a:ext cx="442031" cy="487073"/>
            </a:xfrm>
            <a:prstGeom prst="rect">
              <a:avLst/>
            </a:prstGeom>
          </p:spPr>
          <p:txBody>
            <a:bodyPr lIns="0" tIns="0" rIns="0" bIns="0" rtlCol="0" anchor="t">
              <a:spAutoFit/>
            </a:bodyPr>
            <a:lstStyle/>
            <a:p>
              <a:pPr algn="r">
                <a:lnSpc>
                  <a:spcPts val="2806"/>
                </a:lnSpc>
              </a:pPr>
              <a:r>
                <a:rPr lang="en-US" sz="2004">
                  <a:solidFill>
                    <a:srgbClr val="FFFFFF"/>
                  </a:solidFill>
                  <a:latin typeface="Times New Roman Bold"/>
                </a:rPr>
                <a:t>0k </a:t>
              </a:r>
            </a:p>
          </p:txBody>
        </p:sp>
        <p:grpSp>
          <p:nvGrpSpPr>
            <p:cNvPr id="48" name="Group 48"/>
            <p:cNvGrpSpPr>
              <a:grpSpLocks noChangeAspect="1"/>
            </p:cNvGrpSpPr>
            <p:nvPr/>
          </p:nvGrpSpPr>
          <p:grpSpPr>
            <a:xfrm>
              <a:off x="781421" y="1706506"/>
              <a:ext cx="9183747" cy="4325087"/>
              <a:chOff x="0" y="1425777"/>
              <a:chExt cx="12177204" cy="5734856"/>
            </a:xfrm>
          </p:grpSpPr>
          <p:sp>
            <p:nvSpPr>
              <p:cNvPr id="49" name="Freeform 49"/>
              <p:cNvSpPr/>
              <p:nvPr/>
            </p:nvSpPr>
            <p:spPr>
              <a:xfrm>
                <a:off x="0" y="1783808"/>
                <a:ext cx="1813881" cy="5376825"/>
              </a:xfrm>
              <a:custGeom>
                <a:avLst/>
                <a:gdLst/>
                <a:ahLst/>
                <a:cxnLst/>
                <a:rect l="l" t="t" r="r" b="b"/>
                <a:pathLst>
                  <a:path w="1813881" h="5376825">
                    <a:moveTo>
                      <a:pt x="0" y="5376825"/>
                    </a:moveTo>
                    <a:lnTo>
                      <a:pt x="0" y="145111"/>
                    </a:lnTo>
                    <a:lnTo>
                      <a:pt x="0" y="145111"/>
                    </a:lnTo>
                    <a:cubicBezTo>
                      <a:pt x="0" y="64968"/>
                      <a:pt x="64968" y="0"/>
                      <a:pt x="145110" y="0"/>
                    </a:cubicBezTo>
                    <a:lnTo>
                      <a:pt x="1668770" y="0"/>
                    </a:lnTo>
                    <a:cubicBezTo>
                      <a:pt x="1748912" y="0"/>
                      <a:pt x="1813881" y="64968"/>
                      <a:pt x="1813881" y="145111"/>
                    </a:cubicBezTo>
                    <a:lnTo>
                      <a:pt x="1813881" y="5376825"/>
                    </a:lnTo>
                    <a:close/>
                  </a:path>
                </a:pathLst>
              </a:custGeom>
              <a:solidFill>
                <a:srgbClr val="6CE5E8"/>
              </a:solidFill>
            </p:spPr>
          </p:sp>
          <p:sp>
            <p:nvSpPr>
              <p:cNvPr id="50" name="Freeform 50"/>
              <p:cNvSpPr/>
              <p:nvPr/>
            </p:nvSpPr>
            <p:spPr>
              <a:xfrm>
                <a:off x="4262021" y="1425777"/>
                <a:ext cx="1813881" cy="5734856"/>
              </a:xfrm>
              <a:custGeom>
                <a:avLst/>
                <a:gdLst/>
                <a:ahLst/>
                <a:cxnLst/>
                <a:rect l="l" t="t" r="r" b="b"/>
                <a:pathLst>
                  <a:path w="1813881" h="5734856">
                    <a:moveTo>
                      <a:pt x="0" y="5734856"/>
                    </a:moveTo>
                    <a:lnTo>
                      <a:pt x="0" y="145110"/>
                    </a:lnTo>
                    <a:cubicBezTo>
                      <a:pt x="0" y="106624"/>
                      <a:pt x="15288" y="69715"/>
                      <a:pt x="42502" y="42501"/>
                    </a:cubicBezTo>
                    <a:cubicBezTo>
                      <a:pt x="69716" y="15288"/>
                      <a:pt x="106625" y="0"/>
                      <a:pt x="145111" y="0"/>
                    </a:cubicBezTo>
                    <a:lnTo>
                      <a:pt x="1668770" y="0"/>
                    </a:lnTo>
                    <a:cubicBezTo>
                      <a:pt x="1707256" y="0"/>
                      <a:pt x="1744165" y="15288"/>
                      <a:pt x="1771379" y="42501"/>
                    </a:cubicBezTo>
                    <a:cubicBezTo>
                      <a:pt x="1798593" y="69715"/>
                      <a:pt x="1813881" y="106624"/>
                      <a:pt x="1813881" y="145110"/>
                    </a:cubicBezTo>
                    <a:lnTo>
                      <a:pt x="1813881" y="5734856"/>
                    </a:lnTo>
                    <a:close/>
                  </a:path>
                </a:pathLst>
              </a:custGeom>
              <a:solidFill>
                <a:srgbClr val="6CE5E8"/>
              </a:solidFill>
            </p:spPr>
          </p:sp>
          <p:sp>
            <p:nvSpPr>
              <p:cNvPr id="51" name="Freeform 51"/>
              <p:cNvSpPr/>
              <p:nvPr/>
            </p:nvSpPr>
            <p:spPr>
              <a:xfrm>
                <a:off x="8524042" y="3215935"/>
                <a:ext cx="1813881" cy="3944698"/>
              </a:xfrm>
              <a:custGeom>
                <a:avLst/>
                <a:gdLst/>
                <a:ahLst/>
                <a:cxnLst/>
                <a:rect l="l" t="t" r="r" b="b"/>
                <a:pathLst>
                  <a:path w="1813881" h="3944698">
                    <a:moveTo>
                      <a:pt x="0" y="3944698"/>
                    </a:moveTo>
                    <a:lnTo>
                      <a:pt x="0" y="145110"/>
                    </a:lnTo>
                    <a:cubicBezTo>
                      <a:pt x="0" y="106625"/>
                      <a:pt x="15289" y="69715"/>
                      <a:pt x="42503" y="42502"/>
                    </a:cubicBezTo>
                    <a:cubicBezTo>
                      <a:pt x="69716" y="15288"/>
                      <a:pt x="106625" y="0"/>
                      <a:pt x="145111" y="0"/>
                    </a:cubicBezTo>
                    <a:lnTo>
                      <a:pt x="1668771" y="0"/>
                    </a:lnTo>
                    <a:cubicBezTo>
                      <a:pt x="1707257" y="0"/>
                      <a:pt x="1744166" y="15288"/>
                      <a:pt x="1771379" y="42502"/>
                    </a:cubicBezTo>
                    <a:cubicBezTo>
                      <a:pt x="1798593" y="69715"/>
                      <a:pt x="1813881" y="106625"/>
                      <a:pt x="1813881" y="145110"/>
                    </a:cubicBezTo>
                    <a:lnTo>
                      <a:pt x="1813881" y="3944698"/>
                    </a:lnTo>
                    <a:close/>
                  </a:path>
                </a:pathLst>
              </a:custGeom>
              <a:solidFill>
                <a:srgbClr val="6CE5E8"/>
              </a:solidFill>
            </p:spPr>
          </p:sp>
          <p:sp>
            <p:nvSpPr>
              <p:cNvPr id="52" name="Freeform 52"/>
              <p:cNvSpPr/>
              <p:nvPr/>
            </p:nvSpPr>
            <p:spPr>
              <a:xfrm>
                <a:off x="1839281" y="3217628"/>
                <a:ext cx="1813881" cy="3943005"/>
              </a:xfrm>
              <a:custGeom>
                <a:avLst/>
                <a:gdLst/>
                <a:ahLst/>
                <a:cxnLst/>
                <a:rect l="l" t="t" r="r" b="b"/>
                <a:pathLst>
                  <a:path w="1813881" h="3943005">
                    <a:moveTo>
                      <a:pt x="0" y="3943005"/>
                    </a:moveTo>
                    <a:lnTo>
                      <a:pt x="0" y="145111"/>
                    </a:lnTo>
                    <a:cubicBezTo>
                      <a:pt x="0" y="106625"/>
                      <a:pt x="15288" y="69716"/>
                      <a:pt x="42501" y="42502"/>
                    </a:cubicBezTo>
                    <a:cubicBezTo>
                      <a:pt x="69715" y="15288"/>
                      <a:pt x="106624" y="0"/>
                      <a:pt x="145110" y="0"/>
                    </a:cubicBezTo>
                    <a:lnTo>
                      <a:pt x="1668770" y="0"/>
                    </a:lnTo>
                    <a:cubicBezTo>
                      <a:pt x="1707255" y="0"/>
                      <a:pt x="1744165" y="15288"/>
                      <a:pt x="1771378" y="42502"/>
                    </a:cubicBezTo>
                    <a:cubicBezTo>
                      <a:pt x="1798592" y="69716"/>
                      <a:pt x="1813880" y="106625"/>
                      <a:pt x="1813880" y="145111"/>
                    </a:cubicBezTo>
                    <a:lnTo>
                      <a:pt x="1813880" y="3943005"/>
                    </a:lnTo>
                    <a:close/>
                  </a:path>
                </a:pathLst>
              </a:custGeom>
              <a:solidFill>
                <a:srgbClr val="41B8D5"/>
              </a:solidFill>
            </p:spPr>
          </p:sp>
          <p:sp>
            <p:nvSpPr>
              <p:cNvPr id="53" name="Freeform 53"/>
              <p:cNvSpPr/>
              <p:nvPr/>
            </p:nvSpPr>
            <p:spPr>
              <a:xfrm>
                <a:off x="6101302" y="3576348"/>
                <a:ext cx="1813881" cy="3584285"/>
              </a:xfrm>
              <a:custGeom>
                <a:avLst/>
                <a:gdLst/>
                <a:ahLst/>
                <a:cxnLst/>
                <a:rect l="l" t="t" r="r" b="b"/>
                <a:pathLst>
                  <a:path w="1813881" h="3584285">
                    <a:moveTo>
                      <a:pt x="0" y="3584285"/>
                    </a:moveTo>
                    <a:lnTo>
                      <a:pt x="0" y="145110"/>
                    </a:lnTo>
                    <a:cubicBezTo>
                      <a:pt x="0" y="106624"/>
                      <a:pt x="15288" y="69715"/>
                      <a:pt x="42502" y="42502"/>
                    </a:cubicBezTo>
                    <a:cubicBezTo>
                      <a:pt x="69716" y="15288"/>
                      <a:pt x="106625" y="0"/>
                      <a:pt x="145111" y="0"/>
                    </a:cubicBezTo>
                    <a:lnTo>
                      <a:pt x="1668770" y="0"/>
                    </a:lnTo>
                    <a:cubicBezTo>
                      <a:pt x="1707256" y="0"/>
                      <a:pt x="1744166" y="15288"/>
                      <a:pt x="1771379" y="42502"/>
                    </a:cubicBezTo>
                    <a:cubicBezTo>
                      <a:pt x="1798593" y="69715"/>
                      <a:pt x="1813881" y="106624"/>
                      <a:pt x="1813881" y="145110"/>
                    </a:cubicBezTo>
                    <a:lnTo>
                      <a:pt x="1813881" y="3584285"/>
                    </a:lnTo>
                    <a:close/>
                  </a:path>
                </a:pathLst>
              </a:custGeom>
              <a:solidFill>
                <a:srgbClr val="41B8D5"/>
              </a:solidFill>
            </p:spPr>
          </p:sp>
          <p:sp>
            <p:nvSpPr>
              <p:cNvPr id="54" name="Freeform 54"/>
              <p:cNvSpPr/>
              <p:nvPr/>
            </p:nvSpPr>
            <p:spPr>
              <a:xfrm>
                <a:off x="10363323" y="4650370"/>
                <a:ext cx="1813881" cy="2510262"/>
              </a:xfrm>
              <a:custGeom>
                <a:avLst/>
                <a:gdLst/>
                <a:ahLst/>
                <a:cxnLst/>
                <a:rect l="l" t="t" r="r" b="b"/>
                <a:pathLst>
                  <a:path w="1813881" h="2510262">
                    <a:moveTo>
                      <a:pt x="0" y="2510263"/>
                    </a:moveTo>
                    <a:lnTo>
                      <a:pt x="0" y="145111"/>
                    </a:lnTo>
                    <a:cubicBezTo>
                      <a:pt x="0" y="64969"/>
                      <a:pt x="64968" y="0"/>
                      <a:pt x="145111" y="0"/>
                    </a:cubicBezTo>
                    <a:lnTo>
                      <a:pt x="1668770" y="0"/>
                    </a:lnTo>
                    <a:cubicBezTo>
                      <a:pt x="1748913" y="0"/>
                      <a:pt x="1813881" y="64969"/>
                      <a:pt x="1813881" y="145111"/>
                    </a:cubicBezTo>
                    <a:lnTo>
                      <a:pt x="1813881" y="2510263"/>
                    </a:lnTo>
                    <a:close/>
                  </a:path>
                </a:pathLst>
              </a:custGeom>
              <a:solidFill>
                <a:srgbClr val="41B8D5"/>
              </a:solidFill>
            </p:spPr>
          </p:sp>
        </p:grpSp>
      </p:grpSp>
      <p:sp>
        <p:nvSpPr>
          <p:cNvPr id="55" name="TextBox 55"/>
          <p:cNvSpPr txBox="1"/>
          <p:nvPr/>
        </p:nvSpPr>
        <p:spPr>
          <a:xfrm>
            <a:off x="1951334" y="7877557"/>
            <a:ext cx="6067567" cy="587903"/>
          </a:xfrm>
          <a:prstGeom prst="rect">
            <a:avLst/>
          </a:prstGeom>
        </p:spPr>
        <p:txBody>
          <a:bodyPr lIns="0" tIns="0" rIns="0" bIns="0" rtlCol="0" anchor="t">
            <a:spAutoFit/>
          </a:bodyPr>
          <a:lstStyle/>
          <a:p>
            <a:pPr algn="ctr">
              <a:lnSpc>
                <a:spcPts val="4339"/>
              </a:lnSpc>
              <a:spcBef>
                <a:spcPct val="0"/>
              </a:spcBef>
            </a:pPr>
            <a:r>
              <a:rPr lang="en-US" sz="3099">
                <a:solidFill>
                  <a:srgbClr val="FFFFFF"/>
                </a:solidFill>
                <a:latin typeface="Times New Roman Bold"/>
              </a:rPr>
              <a:t>Top 3 Districts</a:t>
            </a:r>
          </a:p>
        </p:txBody>
      </p:sp>
      <p:sp>
        <p:nvSpPr>
          <p:cNvPr id="56" name="TextBox 56"/>
          <p:cNvSpPr txBox="1"/>
          <p:nvPr/>
        </p:nvSpPr>
        <p:spPr>
          <a:xfrm>
            <a:off x="9057430" y="7877557"/>
            <a:ext cx="6067567" cy="587903"/>
          </a:xfrm>
          <a:prstGeom prst="rect">
            <a:avLst/>
          </a:prstGeom>
        </p:spPr>
        <p:txBody>
          <a:bodyPr lIns="0" tIns="0" rIns="0" bIns="0" rtlCol="0" anchor="t">
            <a:spAutoFit/>
          </a:bodyPr>
          <a:lstStyle/>
          <a:p>
            <a:pPr algn="ctr">
              <a:lnSpc>
                <a:spcPts val="4339"/>
              </a:lnSpc>
              <a:spcBef>
                <a:spcPct val="0"/>
              </a:spcBef>
            </a:pPr>
            <a:r>
              <a:rPr lang="en-US" sz="3099">
                <a:solidFill>
                  <a:srgbClr val="FFFFFF"/>
                </a:solidFill>
                <a:latin typeface="Times New Roman Bold"/>
              </a:rPr>
              <a:t>Bottom 3 Districts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1499985" y="451909"/>
            <a:ext cx="15288031" cy="4128983"/>
            <a:chOff x="0" y="0"/>
            <a:chExt cx="4026477" cy="1087469"/>
          </a:xfrm>
        </p:grpSpPr>
        <p:sp>
          <p:nvSpPr>
            <p:cNvPr id="3" name="Freeform 3"/>
            <p:cNvSpPr/>
            <p:nvPr/>
          </p:nvSpPr>
          <p:spPr>
            <a:xfrm>
              <a:off x="0" y="0"/>
              <a:ext cx="4026477" cy="1087469"/>
            </a:xfrm>
            <a:custGeom>
              <a:avLst/>
              <a:gdLst/>
              <a:ahLst/>
              <a:cxnLst/>
              <a:rect l="l" t="t" r="r" b="b"/>
              <a:pathLst>
                <a:path w="4026477" h="1087469">
                  <a:moveTo>
                    <a:pt x="25827" y="0"/>
                  </a:moveTo>
                  <a:lnTo>
                    <a:pt x="4000650" y="0"/>
                  </a:lnTo>
                  <a:cubicBezTo>
                    <a:pt x="4014914" y="0"/>
                    <a:pt x="4026477" y="11563"/>
                    <a:pt x="4026477" y="25827"/>
                  </a:cubicBezTo>
                  <a:lnTo>
                    <a:pt x="4026477" y="1061642"/>
                  </a:lnTo>
                  <a:cubicBezTo>
                    <a:pt x="4026477" y="1075906"/>
                    <a:pt x="4014914" y="1087469"/>
                    <a:pt x="4000650" y="1087469"/>
                  </a:cubicBezTo>
                  <a:lnTo>
                    <a:pt x="25827" y="1087469"/>
                  </a:lnTo>
                  <a:cubicBezTo>
                    <a:pt x="11563" y="1087469"/>
                    <a:pt x="0" y="1075906"/>
                    <a:pt x="0" y="1061642"/>
                  </a:cubicBezTo>
                  <a:lnTo>
                    <a:pt x="0" y="25827"/>
                  </a:lnTo>
                  <a:cubicBezTo>
                    <a:pt x="0" y="11563"/>
                    <a:pt x="11563" y="0"/>
                    <a:pt x="25827" y="0"/>
                  </a:cubicBezTo>
                  <a:close/>
                </a:path>
              </a:pathLst>
            </a:custGeom>
            <a:solidFill>
              <a:srgbClr val="0097B2"/>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920414" y="951944"/>
            <a:ext cx="14576164" cy="2657757"/>
          </a:xfrm>
          <a:prstGeom prst="rect">
            <a:avLst/>
          </a:prstGeom>
        </p:spPr>
        <p:txBody>
          <a:bodyPr lIns="0" tIns="0" rIns="0" bIns="0" rtlCol="0" anchor="t">
            <a:spAutoFit/>
          </a:bodyPr>
          <a:lstStyle/>
          <a:p>
            <a:pPr algn="ctr">
              <a:lnSpc>
                <a:spcPts val="4184"/>
              </a:lnSpc>
              <a:spcBef>
                <a:spcPct val="0"/>
              </a:spcBef>
            </a:pPr>
            <a:r>
              <a:rPr lang="en-US" sz="2988">
                <a:solidFill>
                  <a:srgbClr val="FFFFFF"/>
                </a:solidFill>
                <a:latin typeface="Times New Roman Bold"/>
              </a:rPr>
              <a:t>Hyderabad, Ranga Reddy, and Medchal-Malkajgiri consistently stand out as the top three districts in Telangana when it comes to vehicle sales. This indicates that these districts are particularly appealing for selling vehicles in the state. Several factors contribute to this attractiveness, including their substantial population size, well-developed infrastructure, and favorable economic conditions within these districts.</a:t>
            </a:r>
          </a:p>
        </p:txBody>
      </p:sp>
      <p:grpSp>
        <p:nvGrpSpPr>
          <p:cNvPr id="6" name="Group 6"/>
          <p:cNvGrpSpPr/>
          <p:nvPr/>
        </p:nvGrpSpPr>
        <p:grpSpPr>
          <a:xfrm>
            <a:off x="1499985" y="5143500"/>
            <a:ext cx="15288031" cy="4415156"/>
            <a:chOff x="0" y="0"/>
            <a:chExt cx="4026477" cy="1162839"/>
          </a:xfrm>
        </p:grpSpPr>
        <p:sp>
          <p:nvSpPr>
            <p:cNvPr id="7" name="Freeform 7"/>
            <p:cNvSpPr/>
            <p:nvPr/>
          </p:nvSpPr>
          <p:spPr>
            <a:xfrm>
              <a:off x="0" y="0"/>
              <a:ext cx="4026477" cy="1162839"/>
            </a:xfrm>
            <a:custGeom>
              <a:avLst/>
              <a:gdLst/>
              <a:ahLst/>
              <a:cxnLst/>
              <a:rect l="l" t="t" r="r" b="b"/>
              <a:pathLst>
                <a:path w="4026477" h="1162839">
                  <a:moveTo>
                    <a:pt x="25827" y="0"/>
                  </a:moveTo>
                  <a:lnTo>
                    <a:pt x="4000650" y="0"/>
                  </a:lnTo>
                  <a:cubicBezTo>
                    <a:pt x="4014914" y="0"/>
                    <a:pt x="4026477" y="11563"/>
                    <a:pt x="4026477" y="25827"/>
                  </a:cubicBezTo>
                  <a:lnTo>
                    <a:pt x="4026477" y="1137013"/>
                  </a:lnTo>
                  <a:cubicBezTo>
                    <a:pt x="4026477" y="1151276"/>
                    <a:pt x="4014914" y="1162839"/>
                    <a:pt x="4000650" y="1162839"/>
                  </a:cubicBezTo>
                  <a:lnTo>
                    <a:pt x="25827" y="1162839"/>
                  </a:lnTo>
                  <a:cubicBezTo>
                    <a:pt x="11563" y="1162839"/>
                    <a:pt x="0" y="1151276"/>
                    <a:pt x="0" y="1137013"/>
                  </a:cubicBezTo>
                  <a:lnTo>
                    <a:pt x="0" y="25827"/>
                  </a:lnTo>
                  <a:cubicBezTo>
                    <a:pt x="0" y="11563"/>
                    <a:pt x="11563" y="0"/>
                    <a:pt x="25827" y="0"/>
                  </a:cubicBezTo>
                  <a:close/>
                </a:path>
              </a:pathLst>
            </a:custGeom>
            <a:solidFill>
              <a:srgbClr val="004AAD"/>
            </a:solidFill>
          </p:spPr>
        </p:sp>
        <p:sp>
          <p:nvSpPr>
            <p:cNvPr id="8" name="TextBox 8"/>
            <p:cNvSpPr txBox="1"/>
            <p:nvPr/>
          </p:nvSpPr>
          <p:spPr>
            <a:xfrm>
              <a:off x="0" y="421451"/>
              <a:ext cx="3949720" cy="391348"/>
            </a:xfrm>
            <a:prstGeom prst="rect">
              <a:avLst/>
            </a:prstGeom>
          </p:spPr>
          <p:txBody>
            <a:bodyPr lIns="50800" tIns="50800" rIns="50800" bIns="50800" rtlCol="0" anchor="ctr"/>
            <a:lstStyle/>
            <a:p>
              <a:pPr algn="ctr">
                <a:lnSpc>
                  <a:spcPts val="3919"/>
                </a:lnSpc>
              </a:pPr>
              <a:r>
                <a:rPr lang="en-US" sz="2799" dirty="0" err="1">
                  <a:solidFill>
                    <a:srgbClr val="FFFFFF"/>
                  </a:solidFill>
                  <a:latin typeface="Times New Roman"/>
                </a:rPr>
                <a:t>Wanaparthy</a:t>
              </a:r>
              <a:r>
                <a:rPr lang="en-US" sz="2799" dirty="0">
                  <a:solidFill>
                    <a:srgbClr val="FFFFFF"/>
                  </a:solidFill>
                  <a:latin typeface="Times New Roman"/>
                </a:rPr>
                <a:t>, </a:t>
              </a:r>
              <a:r>
                <a:rPr lang="en-US" sz="2799" dirty="0" err="1">
                  <a:solidFill>
                    <a:srgbClr val="FFFFFF"/>
                  </a:solidFill>
                  <a:latin typeface="Times New Roman"/>
                </a:rPr>
                <a:t>Rajanna</a:t>
              </a:r>
              <a:r>
                <a:rPr lang="en-US" sz="2799" dirty="0">
                  <a:solidFill>
                    <a:srgbClr val="FFFFFF"/>
                  </a:solidFill>
                  <a:latin typeface="Times New Roman"/>
                </a:rPr>
                <a:t> </a:t>
              </a:r>
              <a:r>
                <a:rPr lang="en-US" sz="2799" dirty="0" err="1">
                  <a:solidFill>
                    <a:srgbClr val="FFFFFF"/>
                  </a:solidFill>
                  <a:latin typeface="Times New Roman"/>
                </a:rPr>
                <a:t>Sircilla</a:t>
              </a:r>
              <a:r>
                <a:rPr lang="en-US" sz="2799" dirty="0">
                  <a:solidFill>
                    <a:srgbClr val="FFFFFF"/>
                  </a:solidFill>
                  <a:latin typeface="Times New Roman"/>
                </a:rPr>
                <a:t>, and </a:t>
              </a:r>
              <a:r>
                <a:rPr lang="en-US" sz="2799" dirty="0" err="1">
                  <a:solidFill>
                    <a:srgbClr val="FFFFFF"/>
                  </a:solidFill>
                  <a:latin typeface="Times New Roman"/>
                </a:rPr>
                <a:t>Kumurambheem</a:t>
              </a:r>
              <a:r>
                <a:rPr lang="en-US" sz="2799" dirty="0">
                  <a:solidFill>
                    <a:srgbClr val="FFFFFF"/>
                  </a:solidFill>
                  <a:latin typeface="Times New Roman"/>
                </a:rPr>
                <a:t> are the three districts at the bottom of the list when it comes to vehicle sales in </a:t>
              </a:r>
              <a:r>
                <a:rPr lang="en-US" sz="2799" dirty="0" err="1">
                  <a:solidFill>
                    <a:srgbClr val="FFFFFF"/>
                  </a:solidFill>
                  <a:latin typeface="Times New Roman"/>
                </a:rPr>
                <a:t>Telangana</a:t>
              </a:r>
              <a:r>
                <a:rPr lang="en-US" sz="2799" dirty="0">
                  <a:solidFill>
                    <a:srgbClr val="FFFFFF"/>
                  </a:solidFill>
                  <a:latin typeface="Times New Roman"/>
                </a:rPr>
                <a:t>. </a:t>
              </a:r>
            </a:p>
            <a:p>
              <a:pPr algn="ctr">
                <a:lnSpc>
                  <a:spcPts val="4059"/>
                </a:lnSpc>
              </a:pPr>
              <a:r>
                <a:rPr lang="en-US" sz="2899" dirty="0">
                  <a:solidFill>
                    <a:srgbClr val="FFFFFF"/>
                  </a:solidFill>
                  <a:latin typeface="Times New Roman"/>
                </a:rPr>
                <a:t>These districts may not have the necessary roads, transportation facilities, or vehicle-related services, making it less convenient for people to purchase and use vehicles.</a:t>
              </a:r>
            </a:p>
            <a:p>
              <a:pPr algn="ctr">
                <a:lnSpc>
                  <a:spcPts val="4059"/>
                </a:lnSpc>
              </a:pPr>
              <a:r>
                <a:rPr lang="en-US" sz="2899" dirty="0">
                  <a:solidFill>
                    <a:srgbClr val="FFFFFF"/>
                  </a:solidFill>
                  <a:latin typeface="Times New Roman"/>
                </a:rPr>
                <a:t>The economic situation in these districts may not be as prosperous as in other areas, which can affect people's ability to afford vehicles.</a:t>
              </a:r>
            </a:p>
            <a:p>
              <a:pPr algn="ctr">
                <a:lnSpc>
                  <a:spcPts val="4059"/>
                </a:lnSpc>
              </a:pPr>
              <a:r>
                <a:rPr lang="en-US" sz="2899" dirty="0">
                  <a:solidFill>
                    <a:srgbClr val="FFFFFF"/>
                  </a:solidFill>
                  <a:latin typeface="Times New Roman"/>
                </a:rPr>
                <a:t>With fewer people living in these districts, there may be fewer potential customers for vehicle dealerships, leading to lower sales figures.</a:t>
              </a: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t="1797" r="431" b="1797"/>
          <a:stretch>
            <a:fillRect/>
          </a:stretch>
        </p:blipFill>
        <p:spPr>
          <a:xfrm>
            <a:off x="0" y="0"/>
            <a:ext cx="18288000" cy="10181401"/>
          </a:xfrm>
          <a:prstGeom prst="rect">
            <a:avLst/>
          </a:prstGeom>
        </p:spPr>
      </p:pic>
      <p:sp>
        <p:nvSpPr>
          <p:cNvPr id="3" name="TextBox 3"/>
          <p:cNvSpPr txBox="1"/>
          <p:nvPr/>
        </p:nvSpPr>
        <p:spPr>
          <a:xfrm>
            <a:off x="7817495" y="742950"/>
            <a:ext cx="10082510" cy="1395679"/>
          </a:xfrm>
          <a:prstGeom prst="rect">
            <a:avLst/>
          </a:prstGeom>
        </p:spPr>
        <p:txBody>
          <a:bodyPr lIns="0" tIns="0" rIns="0" bIns="0" rtlCol="0" anchor="t">
            <a:spAutoFit/>
          </a:bodyPr>
          <a:lstStyle/>
          <a:p>
            <a:pPr algn="ctr">
              <a:lnSpc>
                <a:spcPts val="10219"/>
              </a:lnSpc>
              <a:spcBef>
                <a:spcPct val="0"/>
              </a:spcBef>
            </a:pPr>
            <a:r>
              <a:rPr lang="en-US" sz="7299">
                <a:solidFill>
                  <a:srgbClr val="FFFFFF"/>
                </a:solidFill>
                <a:latin typeface="Times New Roman Bold"/>
              </a:rPr>
              <a:t>TS IPASS</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extBox 2"/>
          <p:cNvSpPr txBox="1"/>
          <p:nvPr/>
        </p:nvSpPr>
        <p:spPr>
          <a:xfrm>
            <a:off x="752087" y="904875"/>
            <a:ext cx="16888213" cy="8385017"/>
          </a:xfrm>
          <a:prstGeom prst="rect">
            <a:avLst/>
          </a:prstGeom>
        </p:spPr>
        <p:txBody>
          <a:bodyPr lIns="0" tIns="0" rIns="0" bIns="0" rtlCol="0" anchor="t">
            <a:spAutoFit/>
          </a:bodyPr>
          <a:lstStyle/>
          <a:p>
            <a:pPr algn="ctr">
              <a:lnSpc>
                <a:spcPts val="4273"/>
              </a:lnSpc>
              <a:spcBef>
                <a:spcPct val="0"/>
              </a:spcBef>
            </a:pPr>
            <a:r>
              <a:rPr lang="en-US" sz="3052">
                <a:solidFill>
                  <a:srgbClr val="FFFFFF"/>
                </a:solidFill>
                <a:latin typeface="Times New Roman Bold"/>
              </a:rPr>
              <a:t>"Telangana State Industrial Project Approval and Self-Certification System" (TS-iPASS):</a:t>
            </a:r>
          </a:p>
          <a:p>
            <a:pPr algn="ctr">
              <a:lnSpc>
                <a:spcPts val="3354"/>
              </a:lnSpc>
              <a:spcBef>
                <a:spcPct val="0"/>
              </a:spcBef>
            </a:pPr>
            <a:endParaRPr lang="en-US" sz="3052">
              <a:solidFill>
                <a:srgbClr val="FFFFFF"/>
              </a:solidFill>
              <a:latin typeface="Times New Roman Bold"/>
            </a:endParaRPr>
          </a:p>
          <a:p>
            <a:pPr marL="537581" lvl="1" indent="-268790" algn="ctr">
              <a:lnSpc>
                <a:spcPts val="3261"/>
              </a:lnSpc>
              <a:buFont typeface="Arial"/>
              <a:buChar char="•"/>
            </a:pPr>
            <a:r>
              <a:rPr lang="en-US" sz="2489">
                <a:solidFill>
                  <a:srgbClr val="FFFFFF"/>
                </a:solidFill>
                <a:latin typeface="Times New Roman Bold"/>
              </a:rPr>
              <a:t>One-Stop Shop: TS-iPASS is like a one-stop shop for businesses in Telangana. It makes it easier for companies to get the necessary approvals and permits to start their projects.</a:t>
            </a:r>
          </a:p>
          <a:p>
            <a:pPr algn="ctr">
              <a:lnSpc>
                <a:spcPts val="3261"/>
              </a:lnSpc>
            </a:pPr>
            <a:endParaRPr lang="en-US" sz="2489">
              <a:solidFill>
                <a:srgbClr val="FFFFFF"/>
              </a:solidFill>
              <a:latin typeface="Times New Roman Bold"/>
            </a:endParaRPr>
          </a:p>
          <a:p>
            <a:pPr marL="537581" lvl="1" indent="-268790" algn="ctr">
              <a:lnSpc>
                <a:spcPts val="3261"/>
              </a:lnSpc>
              <a:buFont typeface="Arial"/>
              <a:buChar char="•"/>
            </a:pPr>
            <a:r>
              <a:rPr lang="en-US" sz="2489">
                <a:solidFill>
                  <a:srgbClr val="FFFFFF"/>
                </a:solidFill>
                <a:latin typeface="Times New Roman Bold"/>
              </a:rPr>
              <a:t>Faster Approvals: This system is designed to speed up the process of getting permissions. It reduces red tape and bureaucratic hurdles, which means businesses can start their projects sooner.</a:t>
            </a:r>
          </a:p>
          <a:p>
            <a:pPr algn="ctr">
              <a:lnSpc>
                <a:spcPts val="3261"/>
              </a:lnSpc>
            </a:pPr>
            <a:endParaRPr lang="en-US" sz="2489">
              <a:solidFill>
                <a:srgbClr val="FFFFFF"/>
              </a:solidFill>
              <a:latin typeface="Times New Roman Bold"/>
            </a:endParaRPr>
          </a:p>
          <a:p>
            <a:pPr marL="537581" lvl="1" indent="-268790" algn="ctr">
              <a:lnSpc>
                <a:spcPts val="3261"/>
              </a:lnSpc>
              <a:buFont typeface="Arial"/>
              <a:buChar char="•"/>
            </a:pPr>
            <a:r>
              <a:rPr lang="en-US" sz="2489">
                <a:solidFill>
                  <a:srgbClr val="FFFFFF"/>
                </a:solidFill>
                <a:latin typeface="Times New Roman Bold"/>
              </a:rPr>
              <a:t>Online Application: Businesses can apply for approvals and certificates online through the TS-iPASS portal. This saves time and makes the process more convenient.</a:t>
            </a:r>
          </a:p>
          <a:p>
            <a:pPr algn="ctr">
              <a:lnSpc>
                <a:spcPts val="3665"/>
              </a:lnSpc>
            </a:pPr>
            <a:endParaRPr lang="en-US" sz="2489">
              <a:solidFill>
                <a:srgbClr val="FFFFFF"/>
              </a:solidFill>
              <a:latin typeface="Times New Roman Bold"/>
            </a:endParaRPr>
          </a:p>
          <a:p>
            <a:pPr marL="537581" lvl="1" indent="-268790" algn="ctr">
              <a:lnSpc>
                <a:spcPts val="3261"/>
              </a:lnSpc>
              <a:buFont typeface="Arial"/>
              <a:buChar char="•"/>
            </a:pPr>
            <a:r>
              <a:rPr lang="en-US" sz="2489">
                <a:solidFill>
                  <a:srgbClr val="FFFFFF"/>
                </a:solidFill>
                <a:latin typeface="Times New Roman Bold"/>
              </a:rPr>
              <a:t>Self-Certification: TS-iPASS allows businesses to self-certify certain aspects of their projects. This means they can declare that they meet certain requirements without waiting for a government inspection.</a:t>
            </a:r>
          </a:p>
          <a:p>
            <a:pPr algn="ctr">
              <a:lnSpc>
                <a:spcPts val="3261"/>
              </a:lnSpc>
            </a:pPr>
            <a:endParaRPr lang="en-US" sz="2489">
              <a:solidFill>
                <a:srgbClr val="FFFFFF"/>
              </a:solidFill>
              <a:latin typeface="Times New Roman Bold"/>
            </a:endParaRPr>
          </a:p>
          <a:p>
            <a:pPr marL="537581" lvl="1" indent="-268790" algn="ctr">
              <a:lnSpc>
                <a:spcPts val="3261"/>
              </a:lnSpc>
              <a:buFont typeface="Arial"/>
              <a:buChar char="•"/>
            </a:pPr>
            <a:r>
              <a:rPr lang="en-US" sz="2489">
                <a:solidFill>
                  <a:srgbClr val="FFFFFF"/>
                </a:solidFill>
                <a:latin typeface="Times New Roman Bold"/>
              </a:rPr>
              <a:t>Boosting Investment: By making it easier and quicker to set up businesses, TS-iPASS aims to attract more investments to Telangana. This can lead to economic growth and job opportunities in the state.</a:t>
            </a:r>
          </a:p>
          <a:p>
            <a:pPr algn="ctr">
              <a:lnSpc>
                <a:spcPts val="2491"/>
              </a:lnSpc>
              <a:spcBef>
                <a:spcPct val="0"/>
              </a:spcBef>
            </a:pPr>
            <a:endParaRPr lang="en-US" sz="2489">
              <a:solidFill>
                <a:srgbClr val="FFFFFF"/>
              </a:solidFill>
              <a:latin typeface="Times New Roman Bold"/>
            </a:endParaRPr>
          </a:p>
          <a:p>
            <a:pPr algn="ctr">
              <a:lnSpc>
                <a:spcPts val="2491"/>
              </a:lnSpc>
              <a:spcBef>
                <a:spcPct val="0"/>
              </a:spcBef>
            </a:pPr>
            <a:endParaRPr lang="en-US" sz="2489">
              <a:solidFill>
                <a:srgbClr val="FFFFFF"/>
              </a:solidFill>
              <a:latin typeface="Times New Roman Bold"/>
            </a:endParaRPr>
          </a:p>
          <a:p>
            <a:pPr algn="ctr">
              <a:lnSpc>
                <a:spcPts val="2491"/>
              </a:lnSpc>
              <a:spcBef>
                <a:spcPct val="0"/>
              </a:spcBef>
            </a:pPr>
            <a:endParaRPr lang="en-US" sz="2489">
              <a:solidFill>
                <a:srgbClr val="FFFFFF"/>
              </a:solidFill>
              <a:latin typeface="Times New Roman Bold"/>
            </a:endParaRPr>
          </a:p>
          <a:p>
            <a:pPr algn="ctr">
              <a:lnSpc>
                <a:spcPts val="2491"/>
              </a:lnSpc>
              <a:spcBef>
                <a:spcPct val="0"/>
              </a:spcBef>
            </a:pPr>
            <a:endParaRPr lang="en-US" sz="2489">
              <a:solidFill>
                <a:srgbClr val="FFFFFF"/>
              </a:solidFill>
              <a:latin typeface="Times New Roman Bold"/>
            </a:endParaRPr>
          </a:p>
          <a:p>
            <a:pPr algn="ctr">
              <a:lnSpc>
                <a:spcPts val="2491"/>
              </a:lnSpc>
              <a:spcBef>
                <a:spcPct val="0"/>
              </a:spcBef>
            </a:pPr>
            <a:endParaRPr lang="en-US" sz="2489">
              <a:solidFill>
                <a:srgbClr val="FFFFFF"/>
              </a:solidFill>
              <a:latin typeface="Times New Roman Bo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9144000" y="1257301"/>
            <a:ext cx="8801100" cy="10591797"/>
            <a:chOff x="0" y="-169821"/>
            <a:chExt cx="2317985" cy="2789609"/>
          </a:xfrm>
        </p:grpSpPr>
        <p:sp>
          <p:nvSpPr>
            <p:cNvPr id="3" name="Freeform 3"/>
            <p:cNvSpPr/>
            <p:nvPr/>
          </p:nvSpPr>
          <p:spPr>
            <a:xfrm>
              <a:off x="0" y="0"/>
              <a:ext cx="2317985" cy="2251381"/>
            </a:xfrm>
            <a:custGeom>
              <a:avLst/>
              <a:gdLst/>
              <a:ahLst/>
              <a:cxnLst/>
              <a:rect l="l" t="t" r="r" b="b"/>
              <a:pathLst>
                <a:path w="2317985" h="2251381">
                  <a:moveTo>
                    <a:pt x="0" y="50800"/>
                  </a:moveTo>
                  <a:lnTo>
                    <a:pt x="1158993" y="0"/>
                  </a:lnTo>
                  <a:lnTo>
                    <a:pt x="2317985" y="50800"/>
                  </a:lnTo>
                  <a:lnTo>
                    <a:pt x="2317985" y="2200581"/>
                  </a:lnTo>
                  <a:lnTo>
                    <a:pt x="1158993" y="2251381"/>
                  </a:lnTo>
                  <a:lnTo>
                    <a:pt x="0" y="2200581"/>
                  </a:lnTo>
                  <a:lnTo>
                    <a:pt x="0" y="50800"/>
                  </a:lnTo>
                  <a:close/>
                </a:path>
              </a:pathLst>
            </a:custGeom>
            <a:solidFill>
              <a:srgbClr val="2D8BBA"/>
            </a:solidFill>
          </p:spPr>
        </p:sp>
        <p:sp>
          <p:nvSpPr>
            <p:cNvPr id="4" name="TextBox 4"/>
            <p:cNvSpPr txBox="1"/>
            <p:nvPr/>
          </p:nvSpPr>
          <p:spPr>
            <a:xfrm>
              <a:off x="0" y="-169821"/>
              <a:ext cx="2227674" cy="2789609"/>
            </a:xfrm>
            <a:prstGeom prst="rect">
              <a:avLst/>
            </a:prstGeom>
          </p:spPr>
          <p:txBody>
            <a:bodyPr lIns="50800" tIns="50800" rIns="50800" bIns="50800" rtlCol="0" anchor="ctr"/>
            <a:lstStyle/>
            <a:p>
              <a:pPr algn="ctr">
                <a:lnSpc>
                  <a:spcPts val="3499"/>
                </a:lnSpc>
              </a:pPr>
              <a:r>
                <a:rPr lang="en-US" sz="2499" dirty="0">
                  <a:solidFill>
                    <a:srgbClr val="FFFFFF"/>
                  </a:solidFill>
                  <a:latin typeface="Times New Roman"/>
                </a:rPr>
                <a:t>P</a:t>
              </a:r>
              <a:r>
                <a:rPr lang="en-US" sz="2499" dirty="0">
                  <a:solidFill>
                    <a:srgbClr val="FFFFFF"/>
                  </a:solidFill>
                  <a:latin typeface="Times New Roman Bold"/>
                </a:rPr>
                <a:t>eople are investing a lot of money in building new buildings and offices. Hyderabad, one of the cities in </a:t>
              </a:r>
              <a:r>
                <a:rPr lang="en-US" sz="2499" dirty="0" err="1">
                  <a:solidFill>
                    <a:srgbClr val="FFFFFF"/>
                  </a:solidFill>
                  <a:latin typeface="Times New Roman Bold"/>
                </a:rPr>
                <a:t>Telangana</a:t>
              </a:r>
              <a:r>
                <a:rPr lang="en-US" sz="2499" dirty="0">
                  <a:solidFill>
                    <a:srgbClr val="FFFFFF"/>
                  </a:solidFill>
                  <a:latin typeface="Times New Roman Bold"/>
                </a:rPr>
                <a:t>, is quickly becoming a top place for technology companies, even competing with Bengaluru.</a:t>
              </a:r>
            </a:p>
            <a:p>
              <a:pPr algn="ctr">
                <a:lnSpc>
                  <a:spcPts val="3499"/>
                </a:lnSpc>
              </a:pPr>
              <a:r>
                <a:rPr lang="en-US" sz="2499" dirty="0" err="1">
                  <a:solidFill>
                    <a:srgbClr val="FFFFFF"/>
                  </a:solidFill>
                  <a:latin typeface="Times New Roman Bold"/>
                </a:rPr>
                <a:t>Telangana</a:t>
              </a:r>
              <a:r>
                <a:rPr lang="en-US" sz="2499" dirty="0">
                  <a:solidFill>
                    <a:srgbClr val="FFFFFF"/>
                  </a:solidFill>
                  <a:latin typeface="Times New Roman Bold"/>
                </a:rPr>
                <a:t> is trying hard to get more factories to come and set up shop in the state. They have many plastic and rubber companies already here.</a:t>
              </a:r>
            </a:p>
            <a:p>
              <a:pPr algn="ctr">
                <a:lnSpc>
                  <a:spcPts val="3499"/>
                </a:lnSpc>
              </a:pPr>
              <a:r>
                <a:rPr lang="en-US" sz="2499" dirty="0" err="1">
                  <a:solidFill>
                    <a:srgbClr val="FFFFFF"/>
                  </a:solidFill>
                  <a:latin typeface="Times New Roman Bold"/>
                </a:rPr>
                <a:t>Telangana</a:t>
              </a:r>
              <a:r>
                <a:rPr lang="en-US" sz="2499" dirty="0">
                  <a:solidFill>
                    <a:srgbClr val="FFFFFF"/>
                  </a:solidFill>
                  <a:latin typeface="Times New Roman Bold"/>
                </a:rPr>
                <a:t> is a major player in making and exporting medicines in India. Half of the medic</a:t>
              </a:r>
              <a:r>
                <a:rPr lang="en-US" sz="2499" dirty="0">
                  <a:solidFill>
                    <a:srgbClr val="FFFFFF"/>
                  </a:solidFill>
                  <a:latin typeface="Times New Roman"/>
                </a:rPr>
                <a:t>ine exports from India come from here. And one-fifth of these medicines are sent from Hyderabad, a big city in </a:t>
              </a:r>
              <a:r>
                <a:rPr lang="en-US" sz="2499" dirty="0" err="1">
                  <a:solidFill>
                    <a:srgbClr val="FFFFFF"/>
                  </a:solidFill>
                  <a:latin typeface="Times New Roman"/>
                </a:rPr>
                <a:t>Telangana</a:t>
              </a:r>
              <a:r>
                <a:rPr lang="en-US" sz="2499" dirty="0">
                  <a:solidFill>
                    <a:srgbClr val="FFFFFF"/>
                  </a:solidFill>
                  <a:latin typeface="Times New Roman"/>
                </a:rPr>
                <a:t>.</a:t>
              </a:r>
            </a:p>
            <a:p>
              <a:pPr algn="ctr">
                <a:lnSpc>
                  <a:spcPts val="3639"/>
                </a:lnSpc>
              </a:pPr>
              <a:r>
                <a:rPr lang="en-US" sz="2599" dirty="0" err="1">
                  <a:solidFill>
                    <a:srgbClr val="FFFFFF"/>
                  </a:solidFill>
                  <a:latin typeface="Times New Roman"/>
                </a:rPr>
                <a:t>Telangana</a:t>
              </a:r>
              <a:r>
                <a:rPr lang="en-US" sz="2599" dirty="0">
                  <a:solidFill>
                    <a:srgbClr val="FFFFFF"/>
                  </a:solidFill>
                  <a:latin typeface="Times New Roman"/>
                </a:rPr>
                <a:t> is really into using the sun's power to make electricity. They have rules and rewards to encourage people to put solar panels on their roofs. They're also building special parks to make more solar energy.</a:t>
              </a:r>
            </a:p>
            <a:p>
              <a:pPr algn="ctr">
                <a:lnSpc>
                  <a:spcPts val="3359"/>
                </a:lnSpc>
              </a:pPr>
              <a:r>
                <a:rPr lang="en-US" sz="2399" dirty="0">
                  <a:solidFill>
                    <a:srgbClr val="FFFFFF"/>
                  </a:solidFill>
                  <a:latin typeface="Times New Roman"/>
                </a:rPr>
                <a:t>In </a:t>
              </a:r>
              <a:r>
                <a:rPr lang="en-US" sz="2399" dirty="0" err="1">
                  <a:solidFill>
                    <a:srgbClr val="FFFFFF"/>
                  </a:solidFill>
                  <a:latin typeface="Times New Roman"/>
                </a:rPr>
                <a:t>Telangana</a:t>
              </a:r>
              <a:r>
                <a:rPr lang="en-US" sz="2399" dirty="0">
                  <a:solidFill>
                    <a:srgbClr val="FFFFFF"/>
                  </a:solidFill>
                  <a:latin typeface="Times New Roman"/>
                </a:rPr>
                <a:t>, there are likely local drink brands that make special drinks for the people here. These brands are probably coming up with new and different drinks in 2022.</a:t>
              </a:r>
            </a:p>
            <a:p>
              <a:pPr algn="ctr">
                <a:lnSpc>
                  <a:spcPts val="2659"/>
                </a:lnSpc>
              </a:pPr>
              <a:endParaRPr lang="en-US" sz="2399" dirty="0">
                <a:solidFill>
                  <a:srgbClr val="FFFFFF"/>
                </a:solidFill>
                <a:latin typeface="Times New Roman"/>
              </a:endParaRPr>
            </a:p>
          </p:txBody>
        </p:sp>
      </p:grpSp>
      <p:sp>
        <p:nvSpPr>
          <p:cNvPr id="5" name="Freeform 5"/>
          <p:cNvSpPr/>
          <p:nvPr/>
        </p:nvSpPr>
        <p:spPr>
          <a:xfrm>
            <a:off x="342900" y="3075492"/>
            <a:ext cx="8259864" cy="4469218"/>
          </a:xfrm>
          <a:custGeom>
            <a:avLst/>
            <a:gdLst/>
            <a:ahLst/>
            <a:cxnLst/>
            <a:rect l="l" t="t" r="r" b="b"/>
            <a:pathLst>
              <a:path w="8259864" h="4469218">
                <a:moveTo>
                  <a:pt x="0" y="0"/>
                </a:moveTo>
                <a:lnTo>
                  <a:pt x="8259864" y="0"/>
                </a:lnTo>
                <a:lnTo>
                  <a:pt x="8259864" y="4469218"/>
                </a:lnTo>
                <a:lnTo>
                  <a:pt x="0" y="4469218"/>
                </a:lnTo>
                <a:lnTo>
                  <a:pt x="0" y="0"/>
                </a:lnTo>
                <a:close/>
              </a:path>
            </a:pathLst>
          </a:custGeom>
          <a:blipFill>
            <a:blip r:embed="rId2"/>
            <a:stretch>
              <a:fillRect/>
            </a:stretch>
          </a:blipFill>
        </p:spPr>
      </p:sp>
      <p:sp>
        <p:nvSpPr>
          <p:cNvPr id="6" name="TextBox 6"/>
          <p:cNvSpPr txBox="1"/>
          <p:nvPr/>
        </p:nvSpPr>
        <p:spPr>
          <a:xfrm>
            <a:off x="838201" y="559914"/>
            <a:ext cx="15812150" cy="1505478"/>
          </a:xfrm>
          <a:prstGeom prst="rect">
            <a:avLst/>
          </a:prstGeom>
        </p:spPr>
        <p:txBody>
          <a:bodyPr wrap="square" lIns="0" tIns="0" rIns="0" bIns="0" rtlCol="0" anchor="t">
            <a:spAutoFit/>
          </a:bodyPr>
          <a:lstStyle/>
          <a:p>
            <a:pPr algn="ctr">
              <a:lnSpc>
                <a:spcPts val="5739"/>
              </a:lnSpc>
              <a:spcBef>
                <a:spcPct val="0"/>
              </a:spcBef>
            </a:pPr>
            <a:r>
              <a:rPr lang="en-US" sz="4099" dirty="0">
                <a:solidFill>
                  <a:srgbClr val="FFFFFF"/>
                </a:solidFill>
                <a:latin typeface="Times New Roman Bold"/>
              </a:rPr>
              <a:t>8. List down the top 5 sectors that have witnessed the most significant </a:t>
            </a:r>
          </a:p>
          <a:p>
            <a:pPr algn="ctr">
              <a:lnSpc>
                <a:spcPts val="5739"/>
              </a:lnSpc>
              <a:spcBef>
                <a:spcPct val="0"/>
              </a:spcBef>
            </a:pPr>
            <a:r>
              <a:rPr lang="en-US" sz="4099" dirty="0">
                <a:solidFill>
                  <a:srgbClr val="FFFFFF"/>
                </a:solidFill>
                <a:latin typeface="Times New Roman Bold"/>
              </a:rPr>
              <a:t>investments in FY 2022.</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0" y="1936166"/>
            <a:ext cx="9616185" cy="8922334"/>
            <a:chOff x="0" y="-57150"/>
            <a:chExt cx="2532658" cy="2349915"/>
          </a:xfrm>
        </p:grpSpPr>
        <p:sp>
          <p:nvSpPr>
            <p:cNvPr id="3" name="Freeform 3"/>
            <p:cNvSpPr/>
            <p:nvPr/>
          </p:nvSpPr>
          <p:spPr>
            <a:xfrm>
              <a:off x="0" y="0"/>
              <a:ext cx="2532658" cy="2156716"/>
            </a:xfrm>
            <a:custGeom>
              <a:avLst/>
              <a:gdLst/>
              <a:ahLst/>
              <a:cxnLst/>
              <a:rect l="l" t="t" r="r" b="b"/>
              <a:pathLst>
                <a:path w="2532658" h="2156716">
                  <a:moveTo>
                    <a:pt x="2220919" y="0"/>
                  </a:moveTo>
                  <a:lnTo>
                    <a:pt x="282407" y="0"/>
                  </a:lnTo>
                  <a:cubicBezTo>
                    <a:pt x="126426" y="0"/>
                    <a:pt x="0" y="123512"/>
                    <a:pt x="0" y="1062838"/>
                  </a:cubicBezTo>
                  <a:cubicBezTo>
                    <a:pt x="0" y="1831685"/>
                    <a:pt x="66279" y="1926826"/>
                    <a:pt x="162037" y="1970967"/>
                  </a:cubicBezTo>
                  <a:lnTo>
                    <a:pt x="162037" y="2156716"/>
                  </a:lnTo>
                  <a:lnTo>
                    <a:pt x="353844" y="1997249"/>
                  </a:lnTo>
                  <a:lnTo>
                    <a:pt x="2220919" y="1997249"/>
                  </a:lnTo>
                  <a:cubicBezTo>
                    <a:pt x="2406209" y="1997249"/>
                    <a:pt x="2532647" y="1873736"/>
                    <a:pt x="2532647" y="1062597"/>
                  </a:cubicBezTo>
                  <a:cubicBezTo>
                    <a:pt x="2532658" y="123512"/>
                    <a:pt x="2406209" y="0"/>
                    <a:pt x="2220919" y="0"/>
                  </a:cubicBezTo>
                  <a:close/>
                </a:path>
              </a:pathLst>
            </a:custGeom>
            <a:solidFill>
              <a:srgbClr val="2F55A4"/>
            </a:solidFill>
          </p:spPr>
        </p:sp>
        <p:sp>
          <p:nvSpPr>
            <p:cNvPr id="4" name="TextBox 4"/>
            <p:cNvSpPr txBox="1"/>
            <p:nvPr/>
          </p:nvSpPr>
          <p:spPr>
            <a:xfrm>
              <a:off x="0" y="-57150"/>
              <a:ext cx="2388227" cy="2349915"/>
            </a:xfrm>
            <a:prstGeom prst="rect">
              <a:avLst/>
            </a:prstGeom>
          </p:spPr>
          <p:txBody>
            <a:bodyPr lIns="88900" tIns="88900" rIns="88900" bIns="88900" rtlCol="0" anchor="ctr"/>
            <a:lstStyle/>
            <a:p>
              <a:pPr algn="ctr">
                <a:lnSpc>
                  <a:spcPts val="3359"/>
                </a:lnSpc>
              </a:pPr>
              <a:r>
                <a:rPr lang="en-US" sz="2399" dirty="0" err="1">
                  <a:solidFill>
                    <a:srgbClr val="FFFFFF"/>
                  </a:solidFill>
                  <a:latin typeface="Times New Roman"/>
                </a:rPr>
                <a:t>R</a:t>
              </a:r>
              <a:r>
                <a:rPr lang="en-US" sz="2399" dirty="0" err="1">
                  <a:solidFill>
                    <a:srgbClr val="FFFFFF"/>
                  </a:solidFill>
                  <a:latin typeface="Times New Roman Bold"/>
                </a:rPr>
                <a:t>angareddy</a:t>
              </a:r>
              <a:r>
                <a:rPr lang="en-US" sz="2399" dirty="0">
                  <a:solidFill>
                    <a:srgbClr val="FFFFFF"/>
                  </a:solidFill>
                  <a:latin typeface="Times New Roman Bold"/>
                </a:rPr>
                <a:t>, </a:t>
              </a:r>
              <a:r>
                <a:rPr lang="en-US" sz="2399" dirty="0" err="1">
                  <a:solidFill>
                    <a:srgbClr val="FFFFFF"/>
                  </a:solidFill>
                  <a:latin typeface="Times New Roman Bold"/>
                </a:rPr>
                <a:t>Sangareddy</a:t>
              </a:r>
              <a:r>
                <a:rPr lang="en-US" sz="2399" dirty="0">
                  <a:solidFill>
                    <a:srgbClr val="FFFFFF"/>
                  </a:solidFill>
                  <a:latin typeface="Times New Roman Bold"/>
                </a:rPr>
                <a:t>, and </a:t>
              </a:r>
              <a:r>
                <a:rPr lang="en-US" sz="2399" dirty="0" err="1">
                  <a:solidFill>
                    <a:srgbClr val="FFFFFF"/>
                  </a:solidFill>
                  <a:latin typeface="Times New Roman Bold"/>
                </a:rPr>
                <a:t>Medchal</a:t>
              </a:r>
              <a:r>
                <a:rPr lang="en-US" sz="2399" dirty="0">
                  <a:solidFill>
                    <a:srgbClr val="FFFFFF"/>
                  </a:solidFill>
                  <a:latin typeface="Times New Roman Bold"/>
                </a:rPr>
                <a:t> are the top 3 districts that attracted the most significant sector investments from 2019 to 2022:</a:t>
              </a:r>
            </a:p>
            <a:p>
              <a:pPr marL="496567" lvl="1" indent="-248284" algn="ctr">
                <a:lnSpc>
                  <a:spcPts val="3219"/>
                </a:lnSpc>
                <a:buFont typeface="Arial"/>
                <a:buChar char="•"/>
              </a:pPr>
              <a:r>
                <a:rPr lang="en-US" sz="2299" dirty="0">
                  <a:solidFill>
                    <a:srgbClr val="FFFFFF"/>
                  </a:solidFill>
                  <a:latin typeface="Times New Roman Bold"/>
                </a:rPr>
                <a:t>Good Location: These districts are in a great spot. They are close to the capital city, Hyderabad, and have good transportation connections. This makes it easy for companies to set up shop and move their products around.</a:t>
              </a:r>
            </a:p>
            <a:p>
              <a:pPr marL="496567" lvl="1" indent="-248284" algn="ctr">
                <a:lnSpc>
                  <a:spcPts val="3219"/>
                </a:lnSpc>
                <a:buFont typeface="Arial"/>
                <a:buChar char="•"/>
              </a:pPr>
              <a:r>
                <a:rPr lang="en-US" sz="2299" dirty="0">
                  <a:solidFill>
                    <a:srgbClr val="FFFFFF"/>
                  </a:solidFill>
                  <a:latin typeface="Times New Roman Bold"/>
                </a:rPr>
                <a:t>Infrastructure: The government has built strong infrastructure in these districts. This means they have good roads, electricity, and other facilities needed for businesses to run smoothly.</a:t>
              </a:r>
            </a:p>
            <a:p>
              <a:pPr marL="496567" lvl="1" indent="-248284" algn="ctr">
                <a:lnSpc>
                  <a:spcPts val="3219"/>
                </a:lnSpc>
                <a:buFont typeface="Arial"/>
                <a:buChar char="•"/>
              </a:pPr>
              <a:r>
                <a:rPr lang="en-US" sz="2299" dirty="0">
                  <a:solidFill>
                    <a:srgbClr val="FFFFFF"/>
                  </a:solidFill>
                  <a:latin typeface="Times New Roman Bold"/>
                </a:rPr>
                <a:t>Business-Friendly Policies: The government in these districts made rules that make it easy for businesses to start and grow. They offer incentives and support to attract investments.</a:t>
              </a:r>
            </a:p>
            <a:p>
              <a:pPr marL="496567" lvl="1" indent="-248284" algn="ctr">
                <a:lnSpc>
                  <a:spcPts val="3219"/>
                </a:lnSpc>
                <a:buFont typeface="Arial"/>
                <a:buChar char="•"/>
              </a:pPr>
              <a:r>
                <a:rPr lang="en-US" sz="2299" dirty="0">
                  <a:solidFill>
                    <a:srgbClr val="FFFFFF"/>
                  </a:solidFill>
                  <a:latin typeface="Times New Roman Bold"/>
                </a:rPr>
                <a:t>Skilled Workforce: There are many skilled people living in and around these districts. This means companies can find good workers to hire.</a:t>
              </a:r>
            </a:p>
            <a:p>
              <a:pPr marL="496567" lvl="1" indent="-248284" algn="ctr">
                <a:lnSpc>
                  <a:spcPts val="3219"/>
                </a:lnSpc>
                <a:buFont typeface="Arial"/>
                <a:buChar char="•"/>
              </a:pPr>
              <a:r>
                <a:rPr lang="en-US" sz="2299" dirty="0">
                  <a:solidFill>
                    <a:srgbClr val="FFFFFF"/>
                  </a:solidFill>
                  <a:latin typeface="Times New Roman Bold"/>
                </a:rPr>
                <a:t>Growing Economy: The economy in these districts is getting better and better. This attracts companies looking to make money in the area. When the economy is doing well, businesses tend to invest more.</a:t>
              </a:r>
            </a:p>
            <a:p>
              <a:pPr algn="ctr">
                <a:lnSpc>
                  <a:spcPts val="2520"/>
                </a:lnSpc>
              </a:pPr>
              <a:endParaRPr lang="en-US" sz="2299" dirty="0">
                <a:solidFill>
                  <a:srgbClr val="FFFFFF"/>
                </a:solidFill>
                <a:latin typeface="Times New Roman Bold"/>
              </a:endParaRPr>
            </a:p>
          </p:txBody>
        </p:sp>
      </p:grpSp>
      <p:sp>
        <p:nvSpPr>
          <p:cNvPr id="5" name="Freeform 5"/>
          <p:cNvSpPr/>
          <p:nvPr/>
        </p:nvSpPr>
        <p:spPr>
          <a:xfrm>
            <a:off x="9857536" y="3116419"/>
            <a:ext cx="7725550" cy="5156290"/>
          </a:xfrm>
          <a:custGeom>
            <a:avLst/>
            <a:gdLst/>
            <a:ahLst/>
            <a:cxnLst/>
            <a:rect l="l" t="t" r="r" b="b"/>
            <a:pathLst>
              <a:path w="7725550" h="5156290">
                <a:moveTo>
                  <a:pt x="0" y="0"/>
                </a:moveTo>
                <a:lnTo>
                  <a:pt x="7725550" y="0"/>
                </a:lnTo>
                <a:lnTo>
                  <a:pt x="7725550" y="5156290"/>
                </a:lnTo>
                <a:lnTo>
                  <a:pt x="0" y="5156290"/>
                </a:lnTo>
                <a:lnTo>
                  <a:pt x="0" y="0"/>
                </a:lnTo>
                <a:close/>
              </a:path>
            </a:pathLst>
          </a:custGeom>
          <a:blipFill>
            <a:blip r:embed="rId2"/>
            <a:stretch>
              <a:fillRect r="-3452"/>
            </a:stretch>
          </a:blipFill>
        </p:spPr>
      </p:sp>
      <p:sp>
        <p:nvSpPr>
          <p:cNvPr id="6" name="TextBox 6"/>
          <p:cNvSpPr txBox="1"/>
          <p:nvPr/>
        </p:nvSpPr>
        <p:spPr>
          <a:xfrm>
            <a:off x="1028700" y="502872"/>
            <a:ext cx="15102691" cy="1555732"/>
          </a:xfrm>
          <a:prstGeom prst="rect">
            <a:avLst/>
          </a:prstGeom>
        </p:spPr>
        <p:txBody>
          <a:bodyPr lIns="0" tIns="0" rIns="0" bIns="0" rtlCol="0" anchor="t">
            <a:spAutoFit/>
          </a:bodyPr>
          <a:lstStyle/>
          <a:p>
            <a:pPr algn="ctr">
              <a:lnSpc>
                <a:spcPts val="4021"/>
              </a:lnSpc>
              <a:spcBef>
                <a:spcPct val="0"/>
              </a:spcBef>
            </a:pPr>
            <a:r>
              <a:rPr lang="en-US" sz="2872">
                <a:solidFill>
                  <a:srgbClr val="FFFFFF"/>
                </a:solidFill>
                <a:latin typeface="Times New Roman Bold"/>
              </a:rPr>
              <a:t>9. List down the top 3 districts that have attracted the most significant </a:t>
            </a:r>
          </a:p>
          <a:p>
            <a:pPr algn="ctr">
              <a:lnSpc>
                <a:spcPts val="4021"/>
              </a:lnSpc>
              <a:spcBef>
                <a:spcPct val="0"/>
              </a:spcBef>
            </a:pPr>
            <a:r>
              <a:rPr lang="en-US" sz="2872">
                <a:solidFill>
                  <a:srgbClr val="FFFFFF"/>
                </a:solidFill>
                <a:latin typeface="Times New Roman Bold"/>
              </a:rPr>
              <a:t>sector investments during FY 2019 to 2022? What factors could have </a:t>
            </a:r>
          </a:p>
          <a:p>
            <a:pPr algn="ctr">
              <a:lnSpc>
                <a:spcPts val="4021"/>
              </a:lnSpc>
              <a:spcBef>
                <a:spcPct val="0"/>
              </a:spcBef>
            </a:pPr>
            <a:r>
              <a:rPr lang="en-US" sz="2872">
                <a:solidFill>
                  <a:srgbClr val="FFFFFF"/>
                </a:solidFill>
                <a:latin typeface="Times New Roman Bold"/>
              </a:rPr>
              <a:t>led to the substantial investments in these particular districts?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Freeform 2"/>
          <p:cNvSpPr/>
          <p:nvPr/>
        </p:nvSpPr>
        <p:spPr>
          <a:xfrm>
            <a:off x="1639218" y="2587113"/>
            <a:ext cx="14757245" cy="2556387"/>
          </a:xfrm>
          <a:custGeom>
            <a:avLst/>
            <a:gdLst/>
            <a:ahLst/>
            <a:cxnLst/>
            <a:rect l="l" t="t" r="r" b="b"/>
            <a:pathLst>
              <a:path w="14757245" h="2556387">
                <a:moveTo>
                  <a:pt x="0" y="0"/>
                </a:moveTo>
                <a:lnTo>
                  <a:pt x="14757245" y="0"/>
                </a:lnTo>
                <a:lnTo>
                  <a:pt x="14757245" y="2556387"/>
                </a:lnTo>
                <a:lnTo>
                  <a:pt x="0" y="2556387"/>
                </a:lnTo>
                <a:lnTo>
                  <a:pt x="0" y="0"/>
                </a:lnTo>
                <a:close/>
              </a:path>
            </a:pathLst>
          </a:custGeom>
          <a:blipFill>
            <a:blip r:embed="rId2"/>
            <a:stretch>
              <a:fillRect t="-5438" b="-5438"/>
            </a:stretch>
          </a:blipFill>
        </p:spPr>
      </p:sp>
      <p:grpSp>
        <p:nvGrpSpPr>
          <p:cNvPr id="3" name="Group 3"/>
          <p:cNvGrpSpPr/>
          <p:nvPr/>
        </p:nvGrpSpPr>
        <p:grpSpPr>
          <a:xfrm>
            <a:off x="1028700" y="5875947"/>
            <a:ext cx="16230600" cy="4220841"/>
            <a:chOff x="0" y="0"/>
            <a:chExt cx="4274726" cy="1111662"/>
          </a:xfrm>
        </p:grpSpPr>
        <p:sp>
          <p:nvSpPr>
            <p:cNvPr id="4" name="Freeform 4"/>
            <p:cNvSpPr/>
            <p:nvPr/>
          </p:nvSpPr>
          <p:spPr>
            <a:xfrm>
              <a:off x="0" y="0"/>
              <a:ext cx="4274726" cy="1111662"/>
            </a:xfrm>
            <a:custGeom>
              <a:avLst/>
              <a:gdLst/>
              <a:ahLst/>
              <a:cxnLst/>
              <a:rect l="l" t="t" r="r" b="b"/>
              <a:pathLst>
                <a:path w="4274726" h="1111662">
                  <a:moveTo>
                    <a:pt x="24327" y="0"/>
                  </a:moveTo>
                  <a:lnTo>
                    <a:pt x="4250399" y="0"/>
                  </a:lnTo>
                  <a:cubicBezTo>
                    <a:pt x="4263834" y="0"/>
                    <a:pt x="4274726" y="10891"/>
                    <a:pt x="4274726" y="24327"/>
                  </a:cubicBezTo>
                  <a:lnTo>
                    <a:pt x="4274726" y="1087335"/>
                  </a:lnTo>
                  <a:cubicBezTo>
                    <a:pt x="4274726" y="1093787"/>
                    <a:pt x="4272163" y="1099975"/>
                    <a:pt x="4267601" y="1104537"/>
                  </a:cubicBezTo>
                  <a:cubicBezTo>
                    <a:pt x="4263039" y="1109099"/>
                    <a:pt x="4256851" y="1111662"/>
                    <a:pt x="4250399" y="1111662"/>
                  </a:cubicBezTo>
                  <a:lnTo>
                    <a:pt x="24327" y="1111662"/>
                  </a:lnTo>
                  <a:cubicBezTo>
                    <a:pt x="10891" y="1111662"/>
                    <a:pt x="0" y="1100770"/>
                    <a:pt x="0" y="1087335"/>
                  </a:cubicBezTo>
                  <a:lnTo>
                    <a:pt x="0" y="24327"/>
                  </a:lnTo>
                  <a:cubicBezTo>
                    <a:pt x="0" y="10891"/>
                    <a:pt x="10891" y="0"/>
                    <a:pt x="24327" y="0"/>
                  </a:cubicBezTo>
                  <a:close/>
                </a:path>
              </a:pathLst>
            </a:custGeom>
            <a:solidFill>
              <a:srgbClr val="004AAD"/>
            </a:solidFill>
          </p:spPr>
        </p:sp>
        <p:sp>
          <p:nvSpPr>
            <p:cNvPr id="5" name="TextBox 5"/>
            <p:cNvSpPr txBox="1"/>
            <p:nvPr/>
          </p:nvSpPr>
          <p:spPr>
            <a:xfrm>
              <a:off x="0" y="369028"/>
              <a:ext cx="3923516" cy="443772"/>
            </a:xfrm>
            <a:prstGeom prst="rect">
              <a:avLst/>
            </a:prstGeom>
          </p:spPr>
          <p:txBody>
            <a:bodyPr lIns="50800" tIns="50800" rIns="50800" bIns="50800" rtlCol="0" anchor="ctr"/>
            <a:lstStyle/>
            <a:p>
              <a:pPr algn="ctr">
                <a:lnSpc>
                  <a:spcPts val="3359"/>
                </a:lnSpc>
              </a:pPr>
              <a:r>
                <a:rPr lang="en-US" sz="2399" dirty="0">
                  <a:solidFill>
                    <a:srgbClr val="FFFFFF"/>
                  </a:solidFill>
                  <a:latin typeface="Times New Roman"/>
                </a:rPr>
                <a:t>Yes, there is correlation between district investments, vehicle sales, and stamps revenue within the same districts. When one of these factors goes up, it often has a positive effect on the others, creating a sort of chain reaction:</a:t>
              </a:r>
            </a:p>
            <a:p>
              <a:pPr marL="518157" lvl="1" indent="-259078" algn="ctr">
                <a:lnSpc>
                  <a:spcPts val="3359"/>
                </a:lnSpc>
                <a:buFont typeface="Arial"/>
                <a:buChar char="•"/>
              </a:pPr>
              <a:r>
                <a:rPr lang="en-US" sz="2399" dirty="0">
                  <a:solidFill>
                    <a:srgbClr val="FFFFFF"/>
                  </a:solidFill>
                  <a:latin typeface="Times New Roman"/>
                </a:rPr>
                <a:t>Investments: When more money is poured into a district through investments, it boosts the local economy. This leads to increased job opportunities and overall prosperity in the area.</a:t>
              </a:r>
            </a:p>
            <a:p>
              <a:pPr marL="518157" lvl="1" indent="-259078" algn="ctr">
                <a:lnSpc>
                  <a:spcPts val="3359"/>
                </a:lnSpc>
                <a:buFont typeface="Arial"/>
                <a:buChar char="•"/>
              </a:pPr>
              <a:r>
                <a:rPr lang="en-US" sz="2399" dirty="0">
                  <a:solidFill>
                    <a:srgbClr val="FFFFFF"/>
                  </a:solidFill>
                  <a:latin typeface="Times New Roman"/>
                </a:rPr>
                <a:t>Vehicle Sales: With a thriving economy and more people having stable incomes, the demand for vehicles tends to increase. People are more likely to buy cars, motorcycles, or other forms of transportation.</a:t>
              </a:r>
            </a:p>
            <a:p>
              <a:pPr marL="518157" lvl="1" indent="-259078" algn="ctr">
                <a:lnSpc>
                  <a:spcPts val="3359"/>
                </a:lnSpc>
                <a:buFont typeface="Arial"/>
                <a:buChar char="•"/>
              </a:pPr>
              <a:r>
                <a:rPr lang="en-US" sz="2399" dirty="0">
                  <a:solidFill>
                    <a:srgbClr val="FFFFFF"/>
                  </a:solidFill>
                  <a:latin typeface="Times New Roman"/>
                </a:rPr>
                <a:t>Stamps Revenue: As vehicle sales rise, the government collects more revenue from stamp fees during the vehicle registration process. This additional income can then be reinvested in the district for various purposes, further stimulating economic growth.</a:t>
              </a:r>
            </a:p>
            <a:p>
              <a:pPr algn="ctr">
                <a:lnSpc>
                  <a:spcPts val="2659"/>
                </a:lnSpc>
              </a:pPr>
              <a:endParaRPr lang="en-US" sz="2399" dirty="0">
                <a:solidFill>
                  <a:srgbClr val="FFFFFF"/>
                </a:solidFill>
                <a:latin typeface="Times New Roman"/>
              </a:endParaRPr>
            </a:p>
          </p:txBody>
        </p:sp>
      </p:grpSp>
      <p:sp>
        <p:nvSpPr>
          <p:cNvPr id="6" name="TextBox 6"/>
          <p:cNvSpPr txBox="1"/>
          <p:nvPr/>
        </p:nvSpPr>
        <p:spPr>
          <a:xfrm>
            <a:off x="452072" y="431530"/>
            <a:ext cx="17093438" cy="2020328"/>
          </a:xfrm>
          <a:prstGeom prst="rect">
            <a:avLst/>
          </a:prstGeom>
        </p:spPr>
        <p:txBody>
          <a:bodyPr lIns="0" tIns="0" rIns="0" bIns="0" rtlCol="0" anchor="t">
            <a:spAutoFit/>
          </a:bodyPr>
          <a:lstStyle/>
          <a:p>
            <a:pPr algn="ctr">
              <a:lnSpc>
                <a:spcPts val="5179"/>
              </a:lnSpc>
              <a:spcBef>
                <a:spcPct val="0"/>
              </a:spcBef>
            </a:pPr>
            <a:r>
              <a:rPr lang="en-US" sz="3699">
                <a:solidFill>
                  <a:srgbClr val="FFFFFF"/>
                </a:solidFill>
                <a:latin typeface="Times New Roman Bold"/>
              </a:rPr>
              <a:t>10. Is there any relationship between district investments, vehicles</a:t>
            </a:r>
          </a:p>
          <a:p>
            <a:pPr algn="ctr">
              <a:lnSpc>
                <a:spcPts val="5179"/>
              </a:lnSpc>
              <a:spcBef>
                <a:spcPct val="0"/>
              </a:spcBef>
            </a:pPr>
            <a:r>
              <a:rPr lang="en-US" sz="3699">
                <a:solidFill>
                  <a:srgbClr val="FFFFFF"/>
                </a:solidFill>
                <a:latin typeface="Times New Roman Bold"/>
              </a:rPr>
              <a:t> sales and stamps revenue within the same district between FY 2021</a:t>
            </a:r>
          </a:p>
          <a:p>
            <a:pPr algn="ctr">
              <a:lnSpc>
                <a:spcPts val="5179"/>
              </a:lnSpc>
              <a:spcBef>
                <a:spcPct val="0"/>
              </a:spcBef>
            </a:pPr>
            <a:r>
              <a:rPr lang="en-US" sz="3699">
                <a:solidFill>
                  <a:srgbClr val="FFFFFF"/>
                </a:solidFill>
                <a:latin typeface="Times New Roman Bold"/>
              </a:rPr>
              <a:t> and 2022?</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232001" y="2514523"/>
            <a:ext cx="8613460" cy="2232534"/>
            <a:chOff x="0" y="0"/>
            <a:chExt cx="11484614" cy="2976712"/>
          </a:xfrm>
        </p:grpSpPr>
      </p:grpSp>
      <p:grpSp>
        <p:nvGrpSpPr>
          <p:cNvPr id="3" name="Group 3"/>
          <p:cNvGrpSpPr/>
          <p:nvPr/>
        </p:nvGrpSpPr>
        <p:grpSpPr>
          <a:xfrm>
            <a:off x="237252" y="6557539"/>
            <a:ext cx="8608209" cy="2270406"/>
            <a:chOff x="0" y="0"/>
            <a:chExt cx="11477612" cy="3027208"/>
          </a:xfrm>
        </p:grpSpPr>
      </p:grpSp>
      <p:sp>
        <p:nvSpPr>
          <p:cNvPr id="4" name="Freeform 4"/>
          <p:cNvSpPr/>
          <p:nvPr/>
        </p:nvSpPr>
        <p:spPr>
          <a:xfrm>
            <a:off x="9144000" y="2404690"/>
            <a:ext cx="8707133" cy="2338760"/>
          </a:xfrm>
          <a:custGeom>
            <a:avLst/>
            <a:gdLst/>
            <a:ahLst/>
            <a:cxnLst/>
            <a:rect l="l" t="t" r="r" b="b"/>
            <a:pathLst>
              <a:path w="8707133" h="2338760">
                <a:moveTo>
                  <a:pt x="0" y="0"/>
                </a:moveTo>
                <a:lnTo>
                  <a:pt x="8707133" y="0"/>
                </a:lnTo>
                <a:lnTo>
                  <a:pt x="8707133" y="2338760"/>
                </a:lnTo>
                <a:lnTo>
                  <a:pt x="0" y="2338760"/>
                </a:lnTo>
                <a:lnTo>
                  <a:pt x="0" y="0"/>
                </a:lnTo>
                <a:close/>
              </a:path>
            </a:pathLst>
          </a:custGeom>
          <a:blipFill>
            <a:blip r:embed="rId2"/>
            <a:stretch>
              <a:fillRect t="-1991" b="-1991"/>
            </a:stretch>
          </a:blipFill>
        </p:spPr>
      </p:sp>
      <p:sp>
        <p:nvSpPr>
          <p:cNvPr id="5" name="Freeform 5"/>
          <p:cNvSpPr/>
          <p:nvPr/>
        </p:nvSpPr>
        <p:spPr>
          <a:xfrm>
            <a:off x="9144000" y="6557539"/>
            <a:ext cx="8707133" cy="2270406"/>
          </a:xfrm>
          <a:custGeom>
            <a:avLst/>
            <a:gdLst/>
            <a:ahLst/>
            <a:cxnLst/>
            <a:rect l="l" t="t" r="r" b="b"/>
            <a:pathLst>
              <a:path w="8707133" h="2270406">
                <a:moveTo>
                  <a:pt x="0" y="0"/>
                </a:moveTo>
                <a:lnTo>
                  <a:pt x="8707133" y="0"/>
                </a:lnTo>
                <a:lnTo>
                  <a:pt x="8707133" y="2270406"/>
                </a:lnTo>
                <a:lnTo>
                  <a:pt x="0" y="2270406"/>
                </a:lnTo>
                <a:lnTo>
                  <a:pt x="0" y="0"/>
                </a:lnTo>
                <a:close/>
              </a:path>
            </a:pathLst>
          </a:custGeom>
          <a:blipFill>
            <a:blip r:embed="rId3"/>
            <a:stretch>
              <a:fillRect t="-1273" r="-1380" b="-5030"/>
            </a:stretch>
          </a:blipFill>
        </p:spPr>
      </p:sp>
      <p:sp>
        <p:nvSpPr>
          <p:cNvPr id="6" name="TextBox 6"/>
          <p:cNvSpPr txBox="1"/>
          <p:nvPr/>
        </p:nvSpPr>
        <p:spPr>
          <a:xfrm>
            <a:off x="1028700" y="593197"/>
            <a:ext cx="14933441" cy="1541092"/>
          </a:xfrm>
          <a:prstGeom prst="rect">
            <a:avLst/>
          </a:prstGeom>
        </p:spPr>
        <p:txBody>
          <a:bodyPr lIns="0" tIns="0" rIns="0" bIns="0" rtlCol="0" anchor="t">
            <a:spAutoFit/>
          </a:bodyPr>
          <a:lstStyle/>
          <a:p>
            <a:pPr algn="ctr">
              <a:lnSpc>
                <a:spcPts val="5879"/>
              </a:lnSpc>
              <a:spcBef>
                <a:spcPct val="0"/>
              </a:spcBef>
            </a:pPr>
            <a:r>
              <a:rPr lang="en-US" sz="4199">
                <a:solidFill>
                  <a:srgbClr val="FFFFFF"/>
                </a:solidFill>
                <a:latin typeface="Times New Roman Bold"/>
              </a:rPr>
              <a:t>11. Are there any particular sectors that have shown substantial </a:t>
            </a:r>
          </a:p>
          <a:p>
            <a:pPr algn="ctr">
              <a:lnSpc>
                <a:spcPts val="5879"/>
              </a:lnSpc>
              <a:spcBef>
                <a:spcPct val="0"/>
              </a:spcBef>
            </a:pPr>
            <a:r>
              <a:rPr lang="en-US" sz="4199">
                <a:solidFill>
                  <a:srgbClr val="FFFFFF"/>
                </a:solidFill>
                <a:latin typeface="Times New Roman Bold"/>
              </a:rPr>
              <a:t> investment in multiple districts between FY 2021 and 2022?</a:t>
            </a:r>
          </a:p>
        </p:txBody>
      </p:sp>
      <p:sp>
        <p:nvSpPr>
          <p:cNvPr id="7" name="TextBox 7"/>
          <p:cNvSpPr txBox="1"/>
          <p:nvPr/>
        </p:nvSpPr>
        <p:spPr>
          <a:xfrm>
            <a:off x="6477057" y="5114925"/>
            <a:ext cx="3605510" cy="890164"/>
          </a:xfrm>
          <a:prstGeom prst="rect">
            <a:avLst/>
          </a:prstGeom>
        </p:spPr>
        <p:txBody>
          <a:bodyPr lIns="0" tIns="0" rIns="0" bIns="0" rtlCol="0" anchor="t">
            <a:spAutoFit/>
          </a:bodyPr>
          <a:lstStyle/>
          <a:p>
            <a:pPr algn="ctr">
              <a:lnSpc>
                <a:spcPts val="6579"/>
              </a:lnSpc>
              <a:spcBef>
                <a:spcPct val="0"/>
              </a:spcBef>
            </a:pPr>
            <a:r>
              <a:rPr lang="en-US" sz="4699">
                <a:solidFill>
                  <a:srgbClr val="FFFFFF"/>
                </a:solidFill>
                <a:latin typeface="Times New Roman Bold"/>
              </a:rPr>
              <a:t>FY 2021</a:t>
            </a:r>
          </a:p>
        </p:txBody>
      </p:sp>
      <p:sp>
        <p:nvSpPr>
          <p:cNvPr id="8" name="TextBox 8"/>
          <p:cNvSpPr txBox="1"/>
          <p:nvPr/>
        </p:nvSpPr>
        <p:spPr>
          <a:xfrm>
            <a:off x="6400857" y="9077325"/>
            <a:ext cx="3681710" cy="890164"/>
          </a:xfrm>
          <a:prstGeom prst="rect">
            <a:avLst/>
          </a:prstGeom>
        </p:spPr>
        <p:txBody>
          <a:bodyPr lIns="0" tIns="0" rIns="0" bIns="0" rtlCol="0" anchor="t">
            <a:spAutoFit/>
          </a:bodyPr>
          <a:lstStyle/>
          <a:p>
            <a:pPr algn="ctr">
              <a:lnSpc>
                <a:spcPts val="6579"/>
              </a:lnSpc>
              <a:spcBef>
                <a:spcPct val="0"/>
              </a:spcBef>
            </a:pPr>
            <a:r>
              <a:rPr lang="en-US" sz="4699">
                <a:solidFill>
                  <a:srgbClr val="FFFFFF"/>
                </a:solidFill>
                <a:latin typeface="Times New Roman Bold"/>
              </a:rPr>
              <a:t>FY 2022</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extBox 2"/>
          <p:cNvSpPr txBox="1"/>
          <p:nvPr/>
        </p:nvSpPr>
        <p:spPr>
          <a:xfrm>
            <a:off x="647700" y="933450"/>
            <a:ext cx="16992600" cy="9088062"/>
          </a:xfrm>
          <a:prstGeom prst="rect">
            <a:avLst/>
          </a:prstGeom>
        </p:spPr>
        <p:txBody>
          <a:bodyPr lIns="0" tIns="0" rIns="0" bIns="0" rtlCol="0" anchor="t">
            <a:spAutoFit/>
          </a:bodyPr>
          <a:lstStyle/>
          <a:p>
            <a:pPr algn="ctr">
              <a:lnSpc>
                <a:spcPts val="3448"/>
              </a:lnSpc>
              <a:spcBef>
                <a:spcPct val="0"/>
              </a:spcBef>
            </a:pPr>
            <a:r>
              <a:rPr lang="en-US" sz="2463">
                <a:solidFill>
                  <a:srgbClr val="FFFFFF"/>
                </a:solidFill>
                <a:latin typeface="Times New Roman Bold"/>
              </a:rPr>
              <a:t> Sectors like plastic and rubber, real estate, pharmaceuticals, solar energy, and fertilizers to attract significant investments in multiple districts is a clear indication of their importance in driving economic growth and development in the region. Let's briefly explore why these sectors are significant:</a:t>
            </a:r>
          </a:p>
          <a:p>
            <a:pPr algn="ctr">
              <a:lnSpc>
                <a:spcPts val="3448"/>
              </a:lnSpc>
              <a:spcBef>
                <a:spcPct val="0"/>
              </a:spcBef>
            </a:pPr>
            <a:endParaRPr lang="en-US" sz="2463">
              <a:solidFill>
                <a:srgbClr val="FFFFFF"/>
              </a:solidFill>
              <a:latin typeface="Times New Roman Bold"/>
            </a:endParaRPr>
          </a:p>
          <a:p>
            <a:pPr marL="531763" lvl="1" indent="-265881" algn="ctr">
              <a:lnSpc>
                <a:spcPts val="3054"/>
              </a:lnSpc>
              <a:buFont typeface="Arial"/>
              <a:buChar char="•"/>
            </a:pPr>
            <a:r>
              <a:rPr lang="en-US" sz="2463" spc="137">
                <a:solidFill>
                  <a:srgbClr val="FFFFFF"/>
                </a:solidFill>
                <a:latin typeface="Times New Roman Bold"/>
              </a:rPr>
              <a:t>Plastic and Rubber: These industries play a crucial role in manufacturing and packaging. They provide essential materials for various sectors, including consumer goods, automotive, construction, and more. Their versatility makes them attractive for investments, as they serve as building blocks for many other industries.</a:t>
            </a:r>
          </a:p>
          <a:p>
            <a:pPr algn="ctr">
              <a:lnSpc>
                <a:spcPts val="3054"/>
              </a:lnSpc>
            </a:pPr>
            <a:endParaRPr lang="en-US" sz="2463" spc="137">
              <a:solidFill>
                <a:srgbClr val="FFFFFF"/>
              </a:solidFill>
              <a:latin typeface="Times New Roman Bold"/>
            </a:endParaRPr>
          </a:p>
          <a:p>
            <a:pPr marL="531763" lvl="1" indent="-265881" algn="ctr">
              <a:lnSpc>
                <a:spcPts val="3054"/>
              </a:lnSpc>
              <a:buFont typeface="Arial"/>
              <a:buChar char="•"/>
            </a:pPr>
            <a:r>
              <a:rPr lang="en-US" sz="2463" spc="137">
                <a:solidFill>
                  <a:srgbClr val="FFFFFF"/>
                </a:solidFill>
                <a:latin typeface="Times New Roman Bold"/>
              </a:rPr>
              <a:t>Real Estate: Real estate is often seen as a safe and profitable investment. It not only provides housing but also contributes to infrastructure development. Investments in real estate can lead to job creation, urban development, and increased property values, which boost economic growth.</a:t>
            </a:r>
          </a:p>
          <a:p>
            <a:pPr algn="ctr">
              <a:lnSpc>
                <a:spcPts val="3054"/>
              </a:lnSpc>
            </a:pPr>
            <a:endParaRPr lang="en-US" sz="2463" spc="137">
              <a:solidFill>
                <a:srgbClr val="FFFFFF"/>
              </a:solidFill>
              <a:latin typeface="Times New Roman Bold"/>
            </a:endParaRPr>
          </a:p>
          <a:p>
            <a:pPr marL="531763" lvl="1" indent="-265881" algn="ctr">
              <a:lnSpc>
                <a:spcPts val="3054"/>
              </a:lnSpc>
              <a:buFont typeface="Arial"/>
              <a:buChar char="•"/>
            </a:pPr>
            <a:r>
              <a:rPr lang="en-US" sz="2463" spc="137">
                <a:solidFill>
                  <a:srgbClr val="FFFFFF"/>
                </a:solidFill>
                <a:latin typeface="Times New Roman Bold"/>
              </a:rPr>
              <a:t>Pharmaceuticals: The pharmaceutical industry is vital for public health and innovation. It attracts investments due to the constant demand for medicines and healthcare products. Research and development in pharmaceuticals can lead to breakthrough treatments and technologies, driving economic progress.</a:t>
            </a:r>
          </a:p>
          <a:p>
            <a:pPr algn="ctr">
              <a:lnSpc>
                <a:spcPts val="3054"/>
              </a:lnSpc>
            </a:pPr>
            <a:endParaRPr lang="en-US" sz="2463" spc="137">
              <a:solidFill>
                <a:srgbClr val="FFFFFF"/>
              </a:solidFill>
              <a:latin typeface="Times New Roman Bold"/>
            </a:endParaRPr>
          </a:p>
          <a:p>
            <a:pPr marL="531763" lvl="1" indent="-265881" algn="ctr">
              <a:lnSpc>
                <a:spcPts val="3054"/>
              </a:lnSpc>
              <a:buFont typeface="Arial"/>
              <a:buChar char="•"/>
            </a:pPr>
            <a:r>
              <a:rPr lang="en-US" sz="2463" spc="137">
                <a:solidFill>
                  <a:srgbClr val="FFFFFF"/>
                </a:solidFill>
                <a:latin typeface="Times New Roman Bold"/>
              </a:rPr>
              <a:t>Solar Energy: As the world focuses on renewable energy sources, solar energy stands out. Investments in solar energy projects not only contribute to clean energy production but also create jobs and reduce carbon emissions, aligning with sustainability goals.</a:t>
            </a:r>
          </a:p>
          <a:p>
            <a:pPr algn="ctr">
              <a:lnSpc>
                <a:spcPts val="3054"/>
              </a:lnSpc>
            </a:pPr>
            <a:endParaRPr lang="en-US" sz="2463" spc="137">
              <a:solidFill>
                <a:srgbClr val="FFFFFF"/>
              </a:solidFill>
              <a:latin typeface="Times New Roman Bold"/>
            </a:endParaRPr>
          </a:p>
          <a:p>
            <a:pPr marL="531763" lvl="1" indent="-265881" algn="ctr">
              <a:lnSpc>
                <a:spcPts val="3054"/>
              </a:lnSpc>
              <a:buFont typeface="Arial"/>
              <a:buChar char="•"/>
            </a:pPr>
            <a:r>
              <a:rPr lang="en-US" sz="2463" spc="137">
                <a:solidFill>
                  <a:srgbClr val="FFFFFF"/>
                </a:solidFill>
                <a:latin typeface="Times New Roman Bold"/>
              </a:rPr>
              <a:t>Fertilizers: Agriculture is a fundamental sector for food production. Fertilizers play a critical role in increasing crop yields. Investments in fertilizer production can enhance agricultural productivity, food security, and rural development.</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Freeform 2"/>
          <p:cNvSpPr/>
          <p:nvPr/>
        </p:nvSpPr>
        <p:spPr>
          <a:xfrm>
            <a:off x="207896" y="3219730"/>
            <a:ext cx="8593204" cy="3510741"/>
          </a:xfrm>
          <a:custGeom>
            <a:avLst/>
            <a:gdLst/>
            <a:ahLst/>
            <a:cxnLst/>
            <a:rect l="l" t="t" r="r" b="b"/>
            <a:pathLst>
              <a:path w="8593204" h="3510741">
                <a:moveTo>
                  <a:pt x="0" y="0"/>
                </a:moveTo>
                <a:lnTo>
                  <a:pt x="8593204" y="0"/>
                </a:lnTo>
                <a:lnTo>
                  <a:pt x="8593204" y="3510741"/>
                </a:lnTo>
                <a:lnTo>
                  <a:pt x="0" y="3510741"/>
                </a:lnTo>
                <a:lnTo>
                  <a:pt x="0" y="0"/>
                </a:lnTo>
                <a:close/>
              </a:path>
            </a:pathLst>
          </a:custGeom>
          <a:blipFill>
            <a:blip r:embed="rId2"/>
            <a:stretch>
              <a:fillRect t="-4393" b="-4393"/>
            </a:stretch>
          </a:blipFill>
        </p:spPr>
      </p:sp>
      <p:sp>
        <p:nvSpPr>
          <p:cNvPr id="3" name="Freeform 3"/>
          <p:cNvSpPr/>
          <p:nvPr/>
        </p:nvSpPr>
        <p:spPr>
          <a:xfrm>
            <a:off x="9144000" y="3219730"/>
            <a:ext cx="8611352" cy="4665027"/>
          </a:xfrm>
          <a:custGeom>
            <a:avLst/>
            <a:gdLst/>
            <a:ahLst/>
            <a:cxnLst/>
            <a:rect l="l" t="t" r="r" b="b"/>
            <a:pathLst>
              <a:path w="8611352" h="4665027">
                <a:moveTo>
                  <a:pt x="0" y="0"/>
                </a:moveTo>
                <a:lnTo>
                  <a:pt x="8611352" y="0"/>
                </a:lnTo>
                <a:lnTo>
                  <a:pt x="8611352" y="4665026"/>
                </a:lnTo>
                <a:lnTo>
                  <a:pt x="0" y="4665026"/>
                </a:lnTo>
                <a:lnTo>
                  <a:pt x="0" y="0"/>
                </a:lnTo>
                <a:close/>
              </a:path>
            </a:pathLst>
          </a:custGeom>
          <a:blipFill>
            <a:blip r:embed="rId3"/>
            <a:stretch>
              <a:fillRect/>
            </a:stretch>
          </a:blipFill>
        </p:spPr>
      </p:sp>
      <p:grpSp>
        <p:nvGrpSpPr>
          <p:cNvPr id="4" name="Group 4"/>
          <p:cNvGrpSpPr/>
          <p:nvPr/>
        </p:nvGrpSpPr>
        <p:grpSpPr>
          <a:xfrm>
            <a:off x="207896" y="6742063"/>
            <a:ext cx="8593204" cy="3163937"/>
            <a:chOff x="0" y="-85725"/>
            <a:chExt cx="2263231" cy="833300"/>
          </a:xfrm>
        </p:grpSpPr>
        <p:sp>
          <p:nvSpPr>
            <p:cNvPr id="5" name="Freeform 5"/>
            <p:cNvSpPr/>
            <p:nvPr/>
          </p:nvSpPr>
          <p:spPr>
            <a:xfrm>
              <a:off x="0" y="0"/>
              <a:ext cx="2263231" cy="747575"/>
            </a:xfrm>
            <a:custGeom>
              <a:avLst/>
              <a:gdLst/>
              <a:ahLst/>
              <a:cxnLst/>
              <a:rect l="l" t="t" r="r" b="b"/>
              <a:pathLst>
                <a:path w="2263231" h="747575">
                  <a:moveTo>
                    <a:pt x="2060031" y="0"/>
                  </a:moveTo>
                  <a:cubicBezTo>
                    <a:pt x="2172255" y="0"/>
                    <a:pt x="2263231" y="167350"/>
                    <a:pt x="2263231" y="373788"/>
                  </a:cubicBezTo>
                  <a:cubicBezTo>
                    <a:pt x="2263231" y="580225"/>
                    <a:pt x="2172255" y="747575"/>
                    <a:pt x="2060031" y="747575"/>
                  </a:cubicBezTo>
                  <a:lnTo>
                    <a:pt x="203200" y="747575"/>
                  </a:lnTo>
                  <a:cubicBezTo>
                    <a:pt x="90976" y="747575"/>
                    <a:pt x="0" y="580225"/>
                    <a:pt x="0" y="373788"/>
                  </a:cubicBezTo>
                  <a:cubicBezTo>
                    <a:pt x="0" y="167350"/>
                    <a:pt x="90976" y="0"/>
                    <a:pt x="203200" y="0"/>
                  </a:cubicBezTo>
                  <a:close/>
                </a:path>
              </a:pathLst>
            </a:custGeom>
            <a:solidFill>
              <a:srgbClr val="004AAD"/>
            </a:solidFill>
          </p:spPr>
        </p:sp>
        <p:sp>
          <p:nvSpPr>
            <p:cNvPr id="6" name="TextBox 6"/>
            <p:cNvSpPr txBox="1"/>
            <p:nvPr/>
          </p:nvSpPr>
          <p:spPr>
            <a:xfrm>
              <a:off x="0" y="-85725"/>
              <a:ext cx="2263231" cy="833300"/>
            </a:xfrm>
            <a:prstGeom prst="rect">
              <a:avLst/>
            </a:prstGeom>
          </p:spPr>
          <p:txBody>
            <a:bodyPr lIns="50800" tIns="50800" rIns="50800" bIns="50800" rtlCol="0" anchor="ctr"/>
            <a:lstStyle/>
            <a:p>
              <a:pPr algn="ctr">
                <a:lnSpc>
                  <a:spcPts val="2939"/>
                </a:lnSpc>
              </a:pPr>
              <a:r>
                <a:rPr lang="en-US" sz="2099" dirty="0">
                  <a:solidFill>
                    <a:srgbClr val="FFFFFF"/>
                  </a:solidFill>
                  <a:latin typeface="Times New Roman"/>
                </a:rPr>
                <a:t>Certainly! Some sectors see a pattern where more investments flow in during certain times of the year. This means that at specific months or seasons, these sectors tend to get more money from investors. It's like how some businesses do better during certain times of the year, like ice cream shops getting more customers in the summer. Similarly, some sectors get more attention from investors during certain months or seasons.</a:t>
              </a:r>
            </a:p>
          </p:txBody>
        </p:sp>
      </p:grpSp>
      <p:sp>
        <p:nvSpPr>
          <p:cNvPr id="7" name="TextBox 7"/>
          <p:cNvSpPr txBox="1"/>
          <p:nvPr/>
        </p:nvSpPr>
        <p:spPr>
          <a:xfrm>
            <a:off x="1762625" y="1109313"/>
            <a:ext cx="14076949" cy="2110416"/>
          </a:xfrm>
          <a:prstGeom prst="rect">
            <a:avLst/>
          </a:prstGeom>
        </p:spPr>
        <p:txBody>
          <a:bodyPr lIns="0" tIns="0" rIns="0" bIns="0" rtlCol="0" anchor="t">
            <a:spAutoFit/>
          </a:bodyPr>
          <a:lstStyle/>
          <a:p>
            <a:pPr algn="ctr">
              <a:lnSpc>
                <a:spcPts val="5459"/>
              </a:lnSpc>
              <a:spcBef>
                <a:spcPct val="0"/>
              </a:spcBef>
            </a:pPr>
            <a:r>
              <a:rPr lang="en-US" sz="3899">
                <a:solidFill>
                  <a:srgbClr val="FFFFFF"/>
                </a:solidFill>
                <a:latin typeface="Times New Roman Bold"/>
              </a:rPr>
              <a:t>12. Can we identify any seasonal patterns or cyclicality in the </a:t>
            </a:r>
          </a:p>
          <a:p>
            <a:pPr algn="ctr">
              <a:lnSpc>
                <a:spcPts val="5459"/>
              </a:lnSpc>
              <a:spcBef>
                <a:spcPct val="0"/>
              </a:spcBef>
            </a:pPr>
            <a:r>
              <a:rPr lang="en-US" sz="3899">
                <a:solidFill>
                  <a:srgbClr val="FFFFFF"/>
                </a:solidFill>
                <a:latin typeface="Times New Roman Bold"/>
              </a:rPr>
              <a:t> investment trends for specific sectors? Do certain sectors </a:t>
            </a:r>
          </a:p>
          <a:p>
            <a:pPr algn="ctr">
              <a:lnSpc>
                <a:spcPts val="5459"/>
              </a:lnSpc>
              <a:spcBef>
                <a:spcPct val="0"/>
              </a:spcBef>
            </a:pPr>
            <a:r>
              <a:rPr lang="en-US" sz="3899">
                <a:solidFill>
                  <a:srgbClr val="FFFFFF"/>
                </a:solidFill>
                <a:latin typeface="Times New Roman Bold"/>
              </a:rPr>
              <a:t> experience higher investments during particular months?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extBox 2"/>
          <p:cNvSpPr txBox="1"/>
          <p:nvPr/>
        </p:nvSpPr>
        <p:spPr>
          <a:xfrm>
            <a:off x="384949" y="1300588"/>
            <a:ext cx="17518103" cy="6543345"/>
          </a:xfrm>
          <a:prstGeom prst="rect">
            <a:avLst/>
          </a:prstGeom>
        </p:spPr>
        <p:txBody>
          <a:bodyPr lIns="0" tIns="0" rIns="0" bIns="0" rtlCol="0" anchor="t">
            <a:spAutoFit/>
          </a:bodyPr>
          <a:lstStyle/>
          <a:p>
            <a:pPr marL="721350" lvl="1" indent="-360675">
              <a:lnSpc>
                <a:spcPts val="4677"/>
              </a:lnSpc>
              <a:buFont typeface="Arial"/>
              <a:buChar char="•"/>
            </a:pPr>
            <a:r>
              <a:rPr lang="en-US" sz="3341">
                <a:solidFill>
                  <a:srgbClr val="FFFBFB"/>
                </a:solidFill>
                <a:latin typeface="Times New Roman"/>
              </a:rPr>
              <a:t>Telangana is one of the youngest state in India, formed on June 2, 2014, after it was separated from the combined state of Andhra Pradesh.</a:t>
            </a:r>
          </a:p>
          <a:p>
            <a:pPr marL="721350" lvl="1" indent="-360675">
              <a:lnSpc>
                <a:spcPts val="4677"/>
              </a:lnSpc>
              <a:buFont typeface="Arial"/>
              <a:buChar char="•"/>
            </a:pPr>
            <a:r>
              <a:rPr lang="en-US" sz="3341">
                <a:solidFill>
                  <a:srgbClr val="FFFBFB"/>
                </a:solidFill>
                <a:latin typeface="Times New Roman"/>
              </a:rPr>
              <a:t>Telangana prominent districts include Hyderabad, Rangareddy, Medchal-Malkajgiri, Warangal, and Karimnagar. These districts vary in terms of size, population, and economic activities.</a:t>
            </a:r>
          </a:p>
          <a:p>
            <a:pPr marL="721350" lvl="1" indent="-360675">
              <a:lnSpc>
                <a:spcPts val="4677"/>
              </a:lnSpc>
              <a:buFont typeface="Arial"/>
              <a:buChar char="•"/>
            </a:pPr>
            <a:r>
              <a:rPr lang="en-US" sz="3341">
                <a:solidFill>
                  <a:srgbClr val="FFFBFB"/>
                </a:solidFill>
                <a:latin typeface="Times New Roman"/>
              </a:rPr>
              <a:t>The state's capital and largest city is Hyderabad, known for its vibrant culture, historical heritage, and as a major hub for information technology (IT) and business.</a:t>
            </a:r>
          </a:p>
          <a:p>
            <a:pPr marL="721350" lvl="1" indent="-360675">
              <a:lnSpc>
                <a:spcPts val="4677"/>
              </a:lnSpc>
              <a:buFont typeface="Arial"/>
              <a:buChar char="•"/>
            </a:pPr>
            <a:r>
              <a:rPr lang="en-US" sz="3341">
                <a:solidFill>
                  <a:srgbClr val="FFFBFB"/>
                </a:solidFill>
                <a:latin typeface="Times New Roman"/>
              </a:rPr>
              <a:t>Telangana has experienced robust economic growth since its formation. The state is known for its Information Technology (IT) sector, pharmaceuticals, textiles, and agriculture. Policies like TS-iPASS have made it more attractive to businesses and investors.</a:t>
            </a:r>
          </a:p>
          <a:p>
            <a:pPr algn="ctr">
              <a:lnSpc>
                <a:spcPts val="4677"/>
              </a:lnSpc>
            </a:pPr>
            <a:endParaRPr lang="en-US" sz="3341">
              <a:solidFill>
                <a:srgbClr val="FFFBFB"/>
              </a:solidFill>
              <a:latin typeface="Times New Roman"/>
            </a:endParaRPr>
          </a:p>
        </p:txBody>
      </p:sp>
      <p:sp>
        <p:nvSpPr>
          <p:cNvPr id="3" name="Freeform 3"/>
          <p:cNvSpPr/>
          <p:nvPr/>
        </p:nvSpPr>
        <p:spPr>
          <a:xfrm>
            <a:off x="1147729" y="7605526"/>
            <a:ext cx="15992542" cy="2681474"/>
          </a:xfrm>
          <a:custGeom>
            <a:avLst/>
            <a:gdLst/>
            <a:ahLst/>
            <a:cxnLst/>
            <a:rect l="l" t="t" r="r" b="b"/>
            <a:pathLst>
              <a:path w="15992542" h="2681474">
                <a:moveTo>
                  <a:pt x="0" y="0"/>
                </a:moveTo>
                <a:lnTo>
                  <a:pt x="15992542" y="0"/>
                </a:lnTo>
                <a:lnTo>
                  <a:pt x="15992542" y="2681474"/>
                </a:lnTo>
                <a:lnTo>
                  <a:pt x="0" y="2681474"/>
                </a:lnTo>
                <a:lnTo>
                  <a:pt x="0" y="0"/>
                </a:lnTo>
                <a:close/>
              </a:path>
            </a:pathLst>
          </a:custGeom>
          <a:blipFill>
            <a:blip r:embed="rId2"/>
            <a:stretch>
              <a:fillRect t="-9094" b="-41766"/>
            </a:stretch>
          </a:blipFill>
        </p:spPr>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6462107" y="2063115"/>
            <a:ext cx="5363785" cy="4644796"/>
            <a:chOff x="0" y="0"/>
            <a:chExt cx="4282440" cy="3708400"/>
          </a:xfrm>
        </p:grpSpPr>
        <p:sp>
          <p:nvSpPr>
            <p:cNvPr id="3"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16389" r="-16389"/>
              </a:stretch>
            </a:blipFill>
          </p:spPr>
        </p:sp>
      </p:grpSp>
      <p:sp>
        <p:nvSpPr>
          <p:cNvPr id="4" name="TextBox 4"/>
          <p:cNvSpPr txBox="1"/>
          <p:nvPr/>
        </p:nvSpPr>
        <p:spPr>
          <a:xfrm>
            <a:off x="5900943" y="7492552"/>
            <a:ext cx="6486114" cy="1059656"/>
          </a:xfrm>
          <a:prstGeom prst="rect">
            <a:avLst/>
          </a:prstGeom>
        </p:spPr>
        <p:txBody>
          <a:bodyPr lIns="0" tIns="0" rIns="0" bIns="0" rtlCol="0" anchor="t">
            <a:spAutoFit/>
          </a:bodyPr>
          <a:lstStyle/>
          <a:p>
            <a:pPr algn="ctr">
              <a:lnSpc>
                <a:spcPts val="7742"/>
              </a:lnSpc>
              <a:spcBef>
                <a:spcPct val="0"/>
              </a:spcBef>
            </a:pPr>
            <a:r>
              <a:rPr lang="en-US" sz="5530">
                <a:solidFill>
                  <a:srgbClr val="FFFFFF"/>
                </a:solidFill>
                <a:latin typeface="Times New Roman Bold"/>
              </a:rPr>
              <a:t>Secondary Research</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1028700" y="2397686"/>
            <a:ext cx="16230600" cy="7679756"/>
            <a:chOff x="0" y="0"/>
            <a:chExt cx="4274726" cy="2022652"/>
          </a:xfrm>
        </p:grpSpPr>
        <p:sp>
          <p:nvSpPr>
            <p:cNvPr id="3" name="Freeform 3"/>
            <p:cNvSpPr/>
            <p:nvPr/>
          </p:nvSpPr>
          <p:spPr>
            <a:xfrm>
              <a:off x="0" y="0"/>
              <a:ext cx="4274726" cy="2022652"/>
            </a:xfrm>
            <a:custGeom>
              <a:avLst/>
              <a:gdLst/>
              <a:ahLst/>
              <a:cxnLst/>
              <a:rect l="l" t="t" r="r" b="b"/>
              <a:pathLst>
                <a:path w="4274726" h="2022652">
                  <a:moveTo>
                    <a:pt x="24327" y="0"/>
                  </a:moveTo>
                  <a:lnTo>
                    <a:pt x="4250399" y="0"/>
                  </a:lnTo>
                  <a:cubicBezTo>
                    <a:pt x="4263834" y="0"/>
                    <a:pt x="4274726" y="10891"/>
                    <a:pt x="4274726" y="24327"/>
                  </a:cubicBezTo>
                  <a:lnTo>
                    <a:pt x="4274726" y="1998325"/>
                  </a:lnTo>
                  <a:cubicBezTo>
                    <a:pt x="4274726" y="2004777"/>
                    <a:pt x="4272163" y="2010964"/>
                    <a:pt x="4267601" y="2015527"/>
                  </a:cubicBezTo>
                  <a:cubicBezTo>
                    <a:pt x="4263039" y="2020089"/>
                    <a:pt x="4256851" y="2022652"/>
                    <a:pt x="4250399" y="2022652"/>
                  </a:cubicBezTo>
                  <a:lnTo>
                    <a:pt x="24327" y="2022652"/>
                  </a:lnTo>
                  <a:cubicBezTo>
                    <a:pt x="10891" y="2022652"/>
                    <a:pt x="0" y="2011760"/>
                    <a:pt x="0" y="1998325"/>
                  </a:cubicBezTo>
                  <a:lnTo>
                    <a:pt x="0" y="24327"/>
                  </a:lnTo>
                  <a:cubicBezTo>
                    <a:pt x="0" y="10891"/>
                    <a:pt x="10891" y="0"/>
                    <a:pt x="24327" y="0"/>
                  </a:cubicBezTo>
                  <a:close/>
                </a:path>
              </a:pathLst>
            </a:custGeom>
            <a:solidFill>
              <a:srgbClr val="2F55A4"/>
            </a:solidFill>
          </p:spPr>
        </p:sp>
        <p:sp>
          <p:nvSpPr>
            <p:cNvPr id="4" name="TextBox 4"/>
            <p:cNvSpPr txBox="1"/>
            <p:nvPr/>
          </p:nvSpPr>
          <p:spPr>
            <a:xfrm>
              <a:off x="0" y="462278"/>
              <a:ext cx="4274726" cy="1404839"/>
            </a:xfrm>
            <a:prstGeom prst="rect">
              <a:avLst/>
            </a:prstGeom>
          </p:spPr>
          <p:txBody>
            <a:bodyPr lIns="50800" tIns="50800" rIns="50800" bIns="50800" rtlCol="0" anchor="ctr"/>
            <a:lstStyle/>
            <a:p>
              <a:pPr algn="ctr">
                <a:lnSpc>
                  <a:spcPts val="4199"/>
                </a:lnSpc>
              </a:pPr>
              <a:r>
                <a:rPr lang="en-US" sz="2999" dirty="0">
                  <a:solidFill>
                    <a:srgbClr val="FFFFFF"/>
                  </a:solidFill>
                  <a:latin typeface="Times New Roman"/>
                </a:rPr>
                <a:t>The top 5 districts to buy commercial properties in </a:t>
              </a:r>
              <a:r>
                <a:rPr lang="en-US" sz="2999" dirty="0" err="1">
                  <a:solidFill>
                    <a:srgbClr val="FFFFFF"/>
                  </a:solidFill>
                  <a:latin typeface="Times New Roman"/>
                </a:rPr>
                <a:t>Telangana</a:t>
              </a:r>
              <a:r>
                <a:rPr lang="en-US" sz="2999" dirty="0">
                  <a:solidFill>
                    <a:srgbClr val="FFFFFF"/>
                  </a:solidFill>
                  <a:latin typeface="Times New Roman"/>
                </a:rPr>
                <a:t> are:</a:t>
              </a:r>
            </a:p>
            <a:p>
              <a:pPr algn="ctr">
                <a:lnSpc>
                  <a:spcPts val="3359"/>
                </a:lnSpc>
              </a:pPr>
              <a:r>
                <a:rPr lang="en-US" sz="2399" dirty="0">
                  <a:solidFill>
                    <a:srgbClr val="FFFFFF"/>
                  </a:solidFill>
                  <a:latin typeface="Times New Roman"/>
                </a:rPr>
                <a:t>1.Hyderabad: Hyderabad, being the capital city of </a:t>
              </a:r>
              <a:r>
                <a:rPr lang="en-US" sz="2399" dirty="0" err="1">
                  <a:solidFill>
                    <a:srgbClr val="FFFFFF"/>
                  </a:solidFill>
                  <a:latin typeface="Times New Roman"/>
                </a:rPr>
                <a:t>Telangana</a:t>
              </a:r>
              <a:r>
                <a:rPr lang="en-US" sz="2399" dirty="0">
                  <a:solidFill>
                    <a:srgbClr val="FFFFFF"/>
                  </a:solidFill>
                  <a:latin typeface="Times New Roman"/>
                </a:rPr>
                <a:t>, is a prominent choice for commercial property investment. It has a robust economy with a thriving IT industry, pharmaceutical companies, and various other sectors. The city offers excellent connectivity, a skilled workforce, and a conducive business environment. Areas like HITEC City, </a:t>
              </a:r>
              <a:r>
                <a:rPr lang="en-US" sz="2399" dirty="0" err="1">
                  <a:solidFill>
                    <a:srgbClr val="FFFFFF"/>
                  </a:solidFill>
                  <a:latin typeface="Times New Roman"/>
                </a:rPr>
                <a:t>Gachibowli</a:t>
              </a:r>
              <a:r>
                <a:rPr lang="en-US" sz="2399" dirty="0">
                  <a:solidFill>
                    <a:srgbClr val="FFFFFF"/>
                  </a:solidFill>
                  <a:latin typeface="Times New Roman"/>
                </a:rPr>
                <a:t>, and </a:t>
              </a:r>
              <a:r>
                <a:rPr lang="en-US" sz="2399" dirty="0" err="1">
                  <a:solidFill>
                    <a:srgbClr val="FFFFFF"/>
                  </a:solidFill>
                  <a:latin typeface="Times New Roman"/>
                </a:rPr>
                <a:t>Madhapur</a:t>
              </a:r>
              <a:r>
                <a:rPr lang="en-US" sz="2399" dirty="0">
                  <a:solidFill>
                    <a:srgbClr val="FFFFFF"/>
                  </a:solidFill>
                  <a:latin typeface="Times New Roman"/>
                </a:rPr>
                <a:t> are known for their commercial developments.</a:t>
              </a:r>
            </a:p>
            <a:p>
              <a:pPr algn="ctr">
                <a:lnSpc>
                  <a:spcPts val="3359"/>
                </a:lnSpc>
              </a:pPr>
              <a:r>
                <a:rPr lang="en-US" sz="2399" dirty="0">
                  <a:solidFill>
                    <a:srgbClr val="FFFFFF"/>
                  </a:solidFill>
                  <a:latin typeface="Times New Roman"/>
                </a:rPr>
                <a:t>2.Ranga Reddy: </a:t>
              </a:r>
              <a:r>
                <a:rPr lang="en-US" sz="2399" dirty="0" err="1">
                  <a:solidFill>
                    <a:srgbClr val="FFFFFF"/>
                  </a:solidFill>
                  <a:latin typeface="Times New Roman"/>
                </a:rPr>
                <a:t>Ranga</a:t>
              </a:r>
              <a:r>
                <a:rPr lang="en-US" sz="2399" dirty="0">
                  <a:solidFill>
                    <a:srgbClr val="FFFFFF"/>
                  </a:solidFill>
                  <a:latin typeface="Times New Roman"/>
                </a:rPr>
                <a:t> Reddy district is adjacent to Hyderabad and includes areas like </a:t>
              </a:r>
              <a:r>
                <a:rPr lang="en-US" sz="2399" dirty="0" err="1">
                  <a:solidFill>
                    <a:srgbClr val="FFFFFF"/>
                  </a:solidFill>
                  <a:latin typeface="Times New Roman"/>
                </a:rPr>
                <a:t>Shamshabad</a:t>
              </a:r>
              <a:r>
                <a:rPr lang="en-US" sz="2399" dirty="0">
                  <a:solidFill>
                    <a:srgbClr val="FFFFFF"/>
                  </a:solidFill>
                  <a:latin typeface="Times New Roman"/>
                </a:rPr>
                <a:t>, which is home to the Rajiv Gandhi International Airport. This district's proximity to Hyderabad and the airport makes it a favorable location for logistics, warehousing, and commercial developments.</a:t>
              </a:r>
            </a:p>
            <a:p>
              <a:pPr algn="ctr">
                <a:lnSpc>
                  <a:spcPts val="3359"/>
                </a:lnSpc>
              </a:pPr>
              <a:r>
                <a:rPr lang="en-US" sz="2399" dirty="0">
                  <a:solidFill>
                    <a:srgbClr val="FFFFFF"/>
                  </a:solidFill>
                  <a:latin typeface="Times New Roman"/>
                </a:rPr>
                <a:t>3.Medchal </a:t>
              </a:r>
              <a:r>
                <a:rPr lang="en-US" sz="2399" dirty="0" err="1">
                  <a:solidFill>
                    <a:srgbClr val="FFFFFF"/>
                  </a:solidFill>
                  <a:latin typeface="Times New Roman"/>
                </a:rPr>
                <a:t>Malkajgiri</a:t>
              </a:r>
              <a:r>
                <a:rPr lang="en-US" sz="2399" dirty="0">
                  <a:solidFill>
                    <a:srgbClr val="FFFFFF"/>
                  </a:solidFill>
                  <a:latin typeface="Times New Roman"/>
                </a:rPr>
                <a:t>: </a:t>
              </a:r>
              <a:r>
                <a:rPr lang="en-US" sz="2399" dirty="0" err="1">
                  <a:solidFill>
                    <a:srgbClr val="FFFFFF"/>
                  </a:solidFill>
                  <a:latin typeface="Times New Roman"/>
                </a:rPr>
                <a:t>Medchal</a:t>
              </a:r>
              <a:r>
                <a:rPr lang="en-US" sz="2399" dirty="0">
                  <a:solidFill>
                    <a:srgbClr val="FFFFFF"/>
                  </a:solidFill>
                  <a:latin typeface="Times New Roman"/>
                </a:rPr>
                <a:t> </a:t>
              </a:r>
              <a:r>
                <a:rPr lang="en-US" sz="2399" dirty="0" err="1">
                  <a:solidFill>
                    <a:srgbClr val="FFFFFF"/>
                  </a:solidFill>
                  <a:latin typeface="Times New Roman"/>
                </a:rPr>
                <a:t>Malkajgiri</a:t>
              </a:r>
              <a:r>
                <a:rPr lang="en-US" sz="2399" dirty="0">
                  <a:solidFill>
                    <a:srgbClr val="FFFFFF"/>
                  </a:solidFill>
                  <a:latin typeface="Times New Roman"/>
                </a:rPr>
                <a:t> district, also near Hyderabad, has witnessed significant urbanization and industrial growth. Areas like </a:t>
              </a:r>
              <a:r>
                <a:rPr lang="en-US" sz="2399" dirty="0" err="1">
                  <a:solidFill>
                    <a:srgbClr val="FFFFFF"/>
                  </a:solidFill>
                  <a:latin typeface="Times New Roman"/>
                </a:rPr>
                <a:t>Medchal</a:t>
              </a:r>
              <a:r>
                <a:rPr lang="en-US" sz="2399" dirty="0">
                  <a:solidFill>
                    <a:srgbClr val="FFFFFF"/>
                  </a:solidFill>
                  <a:latin typeface="Times New Roman"/>
                </a:rPr>
                <a:t> and </a:t>
              </a:r>
              <a:r>
                <a:rPr lang="en-US" sz="2399" dirty="0" err="1">
                  <a:solidFill>
                    <a:srgbClr val="FFFFFF"/>
                  </a:solidFill>
                  <a:latin typeface="Times New Roman"/>
                </a:rPr>
                <a:t>Uppal</a:t>
              </a:r>
              <a:r>
                <a:rPr lang="en-US" sz="2399" dirty="0">
                  <a:solidFill>
                    <a:srgbClr val="FFFFFF"/>
                  </a:solidFill>
                  <a:latin typeface="Times New Roman"/>
                </a:rPr>
                <a:t> are emerging as commercial hubs. The presence of manufacturing units, warehouses, and logistics centers makes it attractive for commercial property investments.</a:t>
              </a:r>
            </a:p>
            <a:p>
              <a:pPr algn="ctr">
                <a:lnSpc>
                  <a:spcPts val="3359"/>
                </a:lnSpc>
              </a:pPr>
              <a:r>
                <a:rPr lang="en-US" sz="2399" dirty="0">
                  <a:solidFill>
                    <a:srgbClr val="FFFFFF"/>
                  </a:solidFill>
                  <a:latin typeface="Times New Roman"/>
                </a:rPr>
                <a:t>4.Karimnagar: </a:t>
              </a:r>
              <a:r>
                <a:rPr lang="en-US" sz="2399" dirty="0" err="1">
                  <a:solidFill>
                    <a:srgbClr val="FFFFFF"/>
                  </a:solidFill>
                  <a:latin typeface="Times New Roman"/>
                </a:rPr>
                <a:t>Karimnagar</a:t>
              </a:r>
              <a:r>
                <a:rPr lang="en-US" sz="2399" dirty="0">
                  <a:solidFill>
                    <a:srgbClr val="FFFFFF"/>
                  </a:solidFill>
                  <a:latin typeface="Times New Roman"/>
                </a:rPr>
                <a:t>, located in the northern part of </a:t>
              </a:r>
              <a:r>
                <a:rPr lang="en-US" sz="2399" dirty="0" err="1">
                  <a:solidFill>
                    <a:srgbClr val="FFFFFF"/>
                  </a:solidFill>
                  <a:latin typeface="Times New Roman"/>
                </a:rPr>
                <a:t>Telangana</a:t>
              </a:r>
              <a:r>
                <a:rPr lang="en-US" sz="2399" dirty="0">
                  <a:solidFill>
                    <a:srgbClr val="FFFFFF"/>
                  </a:solidFill>
                  <a:latin typeface="Times New Roman"/>
                </a:rPr>
                <a:t>, has been experiencing economic growth, particularly in sectors like agriculture, education, and retail. While it may not be as prominent as Hyderabad, it could offer opportunities for commercial investments, especially in retail and small-scale businesses.</a:t>
              </a:r>
            </a:p>
            <a:p>
              <a:pPr algn="ctr">
                <a:lnSpc>
                  <a:spcPts val="3359"/>
                </a:lnSpc>
              </a:pPr>
              <a:r>
                <a:rPr lang="en-US" sz="2399" dirty="0">
                  <a:solidFill>
                    <a:srgbClr val="FFFFFF"/>
                  </a:solidFill>
                  <a:latin typeface="Times New Roman"/>
                </a:rPr>
                <a:t>5.Sangareddy: </a:t>
              </a:r>
              <a:r>
                <a:rPr lang="en-US" sz="2399" dirty="0" err="1">
                  <a:solidFill>
                    <a:srgbClr val="FFFFFF"/>
                  </a:solidFill>
                  <a:latin typeface="Times New Roman"/>
                </a:rPr>
                <a:t>Sangareddy</a:t>
              </a:r>
              <a:r>
                <a:rPr lang="en-US" sz="2399" dirty="0">
                  <a:solidFill>
                    <a:srgbClr val="FFFFFF"/>
                  </a:solidFill>
                  <a:latin typeface="Times New Roman"/>
                </a:rPr>
                <a:t>, part of the </a:t>
              </a:r>
              <a:r>
                <a:rPr lang="en-US" sz="2399" dirty="0" err="1">
                  <a:solidFill>
                    <a:srgbClr val="FFFFFF"/>
                  </a:solidFill>
                  <a:latin typeface="Times New Roman"/>
                </a:rPr>
                <a:t>Sangareddy-Medak</a:t>
              </a:r>
              <a:r>
                <a:rPr lang="en-US" sz="2399" dirty="0">
                  <a:solidFill>
                    <a:srgbClr val="FFFFFF"/>
                  </a:solidFill>
                  <a:latin typeface="Times New Roman"/>
                </a:rPr>
                <a:t> region, is gaining attention due to its proximity to Hyderabad and industrial growth. The district hosts various manufacturing and industrial units. Investing in commercial properties in this region could be attractive as it benefits from Hyderabad's economic spillover.</a:t>
              </a:r>
            </a:p>
            <a:p>
              <a:pPr algn="ctr">
                <a:lnSpc>
                  <a:spcPts val="2659"/>
                </a:lnSpc>
              </a:pPr>
              <a:endParaRPr lang="en-US" sz="2399" dirty="0">
                <a:solidFill>
                  <a:srgbClr val="FFFFFF"/>
                </a:solidFill>
                <a:latin typeface="Times New Roman"/>
              </a:endParaRPr>
            </a:p>
          </p:txBody>
        </p:sp>
      </p:grpSp>
      <p:sp>
        <p:nvSpPr>
          <p:cNvPr id="5" name="TextBox 5"/>
          <p:cNvSpPr txBox="1"/>
          <p:nvPr/>
        </p:nvSpPr>
        <p:spPr>
          <a:xfrm>
            <a:off x="1524000" y="1034502"/>
            <a:ext cx="13868400" cy="1333698"/>
          </a:xfrm>
          <a:prstGeom prst="rect">
            <a:avLst/>
          </a:prstGeom>
        </p:spPr>
        <p:txBody>
          <a:bodyPr wrap="square" lIns="0" tIns="0" rIns="0" bIns="0" rtlCol="0" anchor="t">
            <a:spAutoFit/>
          </a:bodyPr>
          <a:lstStyle/>
          <a:p>
            <a:pPr algn="ctr">
              <a:lnSpc>
                <a:spcPts val="5179"/>
              </a:lnSpc>
              <a:spcBef>
                <a:spcPct val="0"/>
              </a:spcBef>
            </a:pPr>
            <a:r>
              <a:rPr lang="en-US" sz="3699" dirty="0" smtClean="0">
                <a:solidFill>
                  <a:srgbClr val="000000"/>
                </a:solidFill>
                <a:latin typeface="Times New Roman Bold"/>
              </a:rPr>
              <a:t> </a:t>
            </a:r>
            <a:r>
              <a:rPr lang="en-US" sz="3699" dirty="0">
                <a:solidFill>
                  <a:srgbClr val="FFFFFF"/>
                </a:solidFill>
                <a:latin typeface="Times New Roman Bold"/>
              </a:rPr>
              <a:t>What are the top 5 districts to buy commercial properties in </a:t>
            </a:r>
          </a:p>
          <a:p>
            <a:pPr algn="ctr">
              <a:lnSpc>
                <a:spcPts val="5179"/>
              </a:lnSpc>
              <a:spcBef>
                <a:spcPct val="0"/>
              </a:spcBef>
            </a:pPr>
            <a:r>
              <a:rPr lang="en-US" sz="3699" dirty="0" err="1">
                <a:solidFill>
                  <a:srgbClr val="FFFFFF"/>
                </a:solidFill>
                <a:latin typeface="Times New Roman Bold"/>
              </a:rPr>
              <a:t>Telangana</a:t>
            </a:r>
            <a:r>
              <a:rPr lang="en-US" sz="3699" dirty="0">
                <a:solidFill>
                  <a:srgbClr val="FFFFFF"/>
                </a:solidFill>
                <a:latin typeface="Times New Roman Bold"/>
              </a:rPr>
              <a:t>? Justify your answer.</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585455" y="2862263"/>
            <a:ext cx="10867372" cy="7083249"/>
            <a:chOff x="0" y="0"/>
            <a:chExt cx="2862189" cy="1865547"/>
          </a:xfrm>
        </p:grpSpPr>
        <p:sp>
          <p:nvSpPr>
            <p:cNvPr id="3" name="Freeform 3"/>
            <p:cNvSpPr/>
            <p:nvPr/>
          </p:nvSpPr>
          <p:spPr>
            <a:xfrm>
              <a:off x="0" y="0"/>
              <a:ext cx="2862189" cy="1865547"/>
            </a:xfrm>
            <a:custGeom>
              <a:avLst/>
              <a:gdLst/>
              <a:ahLst/>
              <a:cxnLst/>
              <a:rect l="l" t="t" r="r" b="b"/>
              <a:pathLst>
                <a:path w="2862189" h="1865547">
                  <a:moveTo>
                    <a:pt x="0" y="0"/>
                  </a:moveTo>
                  <a:lnTo>
                    <a:pt x="2862189" y="0"/>
                  </a:lnTo>
                  <a:lnTo>
                    <a:pt x="2862189" y="1865547"/>
                  </a:lnTo>
                  <a:lnTo>
                    <a:pt x="0" y="1865547"/>
                  </a:lnTo>
                  <a:close/>
                </a:path>
              </a:pathLst>
            </a:custGeom>
            <a:solidFill>
              <a:srgbClr val="004AAD"/>
            </a:solidFill>
          </p:spPr>
        </p:sp>
        <p:sp>
          <p:nvSpPr>
            <p:cNvPr id="4" name="TextBox 4"/>
            <p:cNvSpPr txBox="1"/>
            <p:nvPr/>
          </p:nvSpPr>
          <p:spPr>
            <a:xfrm>
              <a:off x="0" y="79022"/>
              <a:ext cx="2635416" cy="1786525"/>
            </a:xfrm>
            <a:prstGeom prst="rect">
              <a:avLst/>
            </a:prstGeom>
          </p:spPr>
          <p:txBody>
            <a:bodyPr lIns="50800" tIns="50800" rIns="50800" bIns="50800" rtlCol="0" anchor="ctr"/>
            <a:lstStyle/>
            <a:p>
              <a:pPr algn="ctr">
                <a:lnSpc>
                  <a:spcPts val="3359"/>
                </a:lnSpc>
              </a:pPr>
              <a:r>
                <a:rPr lang="en-US" sz="2399" dirty="0">
                  <a:solidFill>
                    <a:srgbClr val="FFFFFF"/>
                  </a:solidFill>
                  <a:latin typeface="Times New Roman"/>
                </a:rPr>
                <a:t>Some significant policies and initiatives that were implemented by the government of </a:t>
              </a:r>
              <a:r>
                <a:rPr lang="en-US" sz="2399" dirty="0" err="1">
                  <a:solidFill>
                    <a:srgbClr val="FFFFFF"/>
                  </a:solidFill>
                  <a:latin typeface="Times New Roman"/>
                </a:rPr>
                <a:t>Telangana</a:t>
              </a:r>
              <a:r>
                <a:rPr lang="en-US" sz="2399" dirty="0">
                  <a:solidFill>
                    <a:srgbClr val="FFFFFF"/>
                  </a:solidFill>
                  <a:latin typeface="Times New Roman"/>
                </a:rPr>
                <a:t> to enhance economic growth, investments, and employment.</a:t>
              </a:r>
            </a:p>
            <a:p>
              <a:pPr algn="ctr">
                <a:lnSpc>
                  <a:spcPts val="3359"/>
                </a:lnSpc>
              </a:pPr>
              <a:r>
                <a:rPr lang="en-US" sz="2399" dirty="0">
                  <a:solidFill>
                    <a:srgbClr val="FFFFFF"/>
                  </a:solidFill>
                  <a:latin typeface="Times New Roman"/>
                </a:rPr>
                <a:t>1.TS-iPASS: </a:t>
              </a:r>
              <a:r>
                <a:rPr lang="en-US" sz="2399" dirty="0" err="1">
                  <a:solidFill>
                    <a:srgbClr val="FFFFFF"/>
                  </a:solidFill>
                  <a:latin typeface="Times New Roman"/>
                </a:rPr>
                <a:t>Telangana</a:t>
              </a:r>
              <a:r>
                <a:rPr lang="en-US" sz="2399" dirty="0">
                  <a:solidFill>
                    <a:srgbClr val="FFFFFF"/>
                  </a:solidFill>
                  <a:latin typeface="Times New Roman"/>
                </a:rPr>
                <a:t> made it easier for businesses to set up and grow by simplifying the approval process. This helped attract investments and create jobs.</a:t>
              </a:r>
            </a:p>
            <a:p>
              <a:pPr algn="ctr">
                <a:lnSpc>
                  <a:spcPts val="3359"/>
                </a:lnSpc>
              </a:pPr>
              <a:r>
                <a:rPr lang="en-US" sz="2399" dirty="0">
                  <a:solidFill>
                    <a:srgbClr val="FFFFFF"/>
                  </a:solidFill>
                  <a:latin typeface="Times New Roman"/>
                </a:rPr>
                <a:t>2.IT Hub (</a:t>
              </a:r>
              <a:r>
                <a:rPr lang="en-US" sz="2399" dirty="0" err="1">
                  <a:solidFill>
                    <a:srgbClr val="FFFFFF"/>
                  </a:solidFill>
                  <a:latin typeface="Times New Roman"/>
                </a:rPr>
                <a:t>Cyberabad</a:t>
              </a:r>
              <a:r>
                <a:rPr lang="en-US" sz="2399" dirty="0">
                  <a:solidFill>
                    <a:srgbClr val="FFFFFF"/>
                  </a:solidFill>
                  <a:latin typeface="Times New Roman"/>
                </a:rPr>
                <a:t>): Hyderabad became a major IT hub with government support, offering incentives to IT companies and boosting infrastructure.</a:t>
              </a:r>
            </a:p>
            <a:p>
              <a:pPr algn="ctr">
                <a:lnSpc>
                  <a:spcPts val="3359"/>
                </a:lnSpc>
              </a:pPr>
              <a:r>
                <a:rPr lang="en-US" sz="2399" dirty="0">
                  <a:solidFill>
                    <a:srgbClr val="FFFFFF"/>
                  </a:solidFill>
                  <a:latin typeface="Times New Roman"/>
                </a:rPr>
                <a:t>3.TS-PRIDE: The government supported Dalit entrepreneurs with money and training to create jobs and economic opportunities.</a:t>
              </a:r>
            </a:p>
            <a:p>
              <a:pPr algn="ctr">
                <a:lnSpc>
                  <a:spcPts val="3359"/>
                </a:lnSpc>
              </a:pPr>
              <a:r>
                <a:rPr lang="en-US" sz="2399" dirty="0">
                  <a:solidFill>
                    <a:srgbClr val="FFFFFF"/>
                  </a:solidFill>
                  <a:latin typeface="Times New Roman"/>
                </a:rPr>
                <a:t>4.Textile and Apparel Policy: Policies were introduced to attract investments in textiles, creating jobs in this industry.</a:t>
              </a:r>
            </a:p>
            <a:p>
              <a:pPr algn="ctr">
                <a:lnSpc>
                  <a:spcPts val="3359"/>
                </a:lnSpc>
              </a:pPr>
              <a:r>
                <a:rPr lang="en-US" sz="2399" dirty="0">
                  <a:solidFill>
                    <a:srgbClr val="FFFFFF"/>
                  </a:solidFill>
                  <a:latin typeface="Times New Roman"/>
                </a:rPr>
                <a:t>5.TS-TETP: The government improved schools and education to create a skilled workforce for economic growth.</a:t>
              </a:r>
            </a:p>
            <a:p>
              <a:pPr algn="ctr">
                <a:lnSpc>
                  <a:spcPts val="3359"/>
                </a:lnSpc>
              </a:pPr>
              <a:r>
                <a:rPr lang="en-US" sz="2399" dirty="0">
                  <a:solidFill>
                    <a:srgbClr val="FFFFFF"/>
                  </a:solidFill>
                  <a:latin typeface="Times New Roman"/>
                </a:rPr>
                <a:t>6.Hyderabad </a:t>
              </a:r>
              <a:r>
                <a:rPr lang="en-US" sz="2399" dirty="0" err="1">
                  <a:solidFill>
                    <a:srgbClr val="FFFFFF"/>
                  </a:solidFill>
                  <a:latin typeface="Times New Roman"/>
                </a:rPr>
                <a:t>Pharma</a:t>
              </a:r>
              <a:r>
                <a:rPr lang="en-US" sz="2399" dirty="0">
                  <a:solidFill>
                    <a:srgbClr val="FFFFFF"/>
                  </a:solidFill>
                  <a:latin typeface="Times New Roman"/>
                </a:rPr>
                <a:t> City: Plans were made to create a pharmaceutical hub to bring in investments and jobs in this sector.</a:t>
              </a:r>
            </a:p>
            <a:p>
              <a:pPr algn="ctr">
                <a:lnSpc>
                  <a:spcPts val="2659"/>
                </a:lnSpc>
              </a:pPr>
              <a:endParaRPr lang="en-US" sz="2399" dirty="0">
                <a:solidFill>
                  <a:srgbClr val="FFFFFF"/>
                </a:solidFill>
                <a:latin typeface="Times New Roman"/>
              </a:endParaRPr>
            </a:p>
          </p:txBody>
        </p:sp>
      </p:grpSp>
      <p:sp>
        <p:nvSpPr>
          <p:cNvPr id="5" name="Freeform 5"/>
          <p:cNvSpPr/>
          <p:nvPr/>
        </p:nvSpPr>
        <p:spPr>
          <a:xfrm>
            <a:off x="11452831" y="3449849"/>
            <a:ext cx="6575604" cy="4492638"/>
          </a:xfrm>
          <a:custGeom>
            <a:avLst/>
            <a:gdLst/>
            <a:ahLst/>
            <a:cxnLst/>
            <a:rect l="l" t="t" r="r" b="b"/>
            <a:pathLst>
              <a:path w="6575604" h="4492638">
                <a:moveTo>
                  <a:pt x="0" y="0"/>
                </a:moveTo>
                <a:lnTo>
                  <a:pt x="6575604" y="0"/>
                </a:lnTo>
                <a:lnTo>
                  <a:pt x="6575604" y="4492639"/>
                </a:lnTo>
                <a:lnTo>
                  <a:pt x="0" y="4492639"/>
                </a:lnTo>
                <a:lnTo>
                  <a:pt x="0" y="0"/>
                </a:lnTo>
                <a:close/>
              </a:path>
            </a:pathLst>
          </a:custGeom>
          <a:blipFill>
            <a:blip r:embed="rId2"/>
            <a:stretch>
              <a:fillRect l="-10731" r="-10731"/>
            </a:stretch>
          </a:blipFill>
        </p:spPr>
      </p:sp>
      <p:sp>
        <p:nvSpPr>
          <p:cNvPr id="6" name="TextBox 6"/>
          <p:cNvSpPr txBox="1"/>
          <p:nvPr/>
        </p:nvSpPr>
        <p:spPr>
          <a:xfrm>
            <a:off x="0" y="914400"/>
            <a:ext cx="16563326" cy="2097508"/>
          </a:xfrm>
          <a:prstGeom prst="rect">
            <a:avLst/>
          </a:prstGeom>
        </p:spPr>
        <p:txBody>
          <a:bodyPr lIns="0" tIns="0" rIns="0" bIns="0" rtlCol="0" anchor="t">
            <a:spAutoFit/>
          </a:bodyPr>
          <a:lstStyle/>
          <a:p>
            <a:pPr algn="ctr">
              <a:lnSpc>
                <a:spcPts val="4071"/>
              </a:lnSpc>
              <a:spcBef>
                <a:spcPct val="0"/>
              </a:spcBef>
            </a:pPr>
            <a:r>
              <a:rPr lang="en-US" sz="2908">
                <a:solidFill>
                  <a:srgbClr val="FFFFFF"/>
                </a:solidFill>
                <a:latin typeface="Times New Roman Bold"/>
              </a:rPr>
              <a:t> What significant policies or initiatives were put into effect to </a:t>
            </a:r>
          </a:p>
          <a:p>
            <a:pPr algn="ctr">
              <a:lnSpc>
                <a:spcPts val="4071"/>
              </a:lnSpc>
              <a:spcBef>
                <a:spcPct val="0"/>
              </a:spcBef>
            </a:pPr>
            <a:r>
              <a:rPr lang="en-US" sz="2908">
                <a:solidFill>
                  <a:srgbClr val="FFFFFF"/>
                </a:solidFill>
                <a:latin typeface="Times New Roman Bold"/>
              </a:rPr>
              <a:t>enhance economic growth, investments, and employment in </a:t>
            </a:r>
          </a:p>
          <a:p>
            <a:pPr algn="ctr">
              <a:lnSpc>
                <a:spcPts val="4071"/>
              </a:lnSpc>
              <a:spcBef>
                <a:spcPct val="0"/>
              </a:spcBef>
            </a:pPr>
            <a:r>
              <a:rPr lang="en-US" sz="2908">
                <a:solidFill>
                  <a:srgbClr val="FFFFFF"/>
                </a:solidFill>
                <a:latin typeface="Times New Roman Bold"/>
              </a:rPr>
              <a:t>Telangana by the current government? Can we quantify the </a:t>
            </a:r>
          </a:p>
          <a:p>
            <a:pPr algn="ctr">
              <a:lnSpc>
                <a:spcPts val="4071"/>
              </a:lnSpc>
              <a:spcBef>
                <a:spcPct val="0"/>
              </a:spcBef>
            </a:pPr>
            <a:r>
              <a:rPr lang="en-US" sz="2908">
                <a:solidFill>
                  <a:srgbClr val="FFFFFF"/>
                </a:solidFill>
                <a:latin typeface="Times New Roman Bold"/>
              </a:rPr>
              <a:t>impact of these policies using available data?</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552450" y="2674591"/>
            <a:ext cx="11876591" cy="7612409"/>
            <a:chOff x="0" y="0"/>
            <a:chExt cx="3127991" cy="2135827"/>
          </a:xfrm>
        </p:grpSpPr>
        <p:sp>
          <p:nvSpPr>
            <p:cNvPr id="3" name="Freeform 3"/>
            <p:cNvSpPr/>
            <p:nvPr/>
          </p:nvSpPr>
          <p:spPr>
            <a:xfrm>
              <a:off x="0" y="0"/>
              <a:ext cx="3127991" cy="2135827"/>
            </a:xfrm>
            <a:custGeom>
              <a:avLst/>
              <a:gdLst/>
              <a:ahLst/>
              <a:cxnLst/>
              <a:rect l="l" t="t" r="r" b="b"/>
              <a:pathLst>
                <a:path w="3127991" h="2135827">
                  <a:moveTo>
                    <a:pt x="0" y="0"/>
                  </a:moveTo>
                  <a:lnTo>
                    <a:pt x="3127991" y="0"/>
                  </a:lnTo>
                  <a:lnTo>
                    <a:pt x="3127991" y="2135827"/>
                  </a:lnTo>
                  <a:lnTo>
                    <a:pt x="0" y="2135827"/>
                  </a:lnTo>
                  <a:close/>
                </a:path>
              </a:pathLst>
            </a:custGeom>
            <a:solidFill>
              <a:srgbClr val="2F55A4"/>
            </a:solidFill>
          </p:spPr>
        </p:sp>
        <p:sp>
          <p:nvSpPr>
            <p:cNvPr id="4" name="TextBox 4"/>
            <p:cNvSpPr txBox="1"/>
            <p:nvPr/>
          </p:nvSpPr>
          <p:spPr>
            <a:xfrm>
              <a:off x="0" y="69386"/>
              <a:ext cx="3065560" cy="2066441"/>
            </a:xfrm>
            <a:prstGeom prst="rect">
              <a:avLst/>
            </a:prstGeom>
          </p:spPr>
          <p:txBody>
            <a:bodyPr lIns="50800" tIns="50800" rIns="50800" bIns="50800" rtlCol="0" anchor="ctr"/>
            <a:lstStyle/>
            <a:p>
              <a:pPr>
                <a:lnSpc>
                  <a:spcPts val="5039"/>
                </a:lnSpc>
              </a:pPr>
              <a:r>
                <a:rPr lang="en-US" sz="3599" dirty="0">
                  <a:solidFill>
                    <a:srgbClr val="FFFFFF"/>
                  </a:solidFill>
                  <a:latin typeface="Times New Roman"/>
                </a:rPr>
                <a:t>Insights:</a:t>
              </a:r>
            </a:p>
            <a:p>
              <a:pPr>
                <a:lnSpc>
                  <a:spcPts val="2659"/>
                </a:lnSpc>
              </a:pPr>
              <a:endParaRPr lang="en-US" sz="3599" dirty="0">
                <a:solidFill>
                  <a:srgbClr val="FFFFFF"/>
                </a:solidFill>
                <a:latin typeface="Times New Roman"/>
              </a:endParaRPr>
            </a:p>
            <a:p>
              <a:pPr algn="ctr">
                <a:lnSpc>
                  <a:spcPts val="3499"/>
                </a:lnSpc>
              </a:pPr>
              <a:r>
                <a:rPr lang="en-US" sz="2499" dirty="0">
                  <a:solidFill>
                    <a:srgbClr val="FFFFFF"/>
                  </a:solidFill>
                  <a:latin typeface="Times New Roman"/>
                </a:rPr>
                <a:t>1.Investment-Friendly Policies: </a:t>
              </a:r>
              <a:r>
                <a:rPr lang="en-US" sz="2499" dirty="0" err="1">
                  <a:solidFill>
                    <a:srgbClr val="FFFFFF"/>
                  </a:solidFill>
                  <a:latin typeface="Times New Roman"/>
                </a:rPr>
                <a:t>Telangana's</a:t>
              </a:r>
              <a:r>
                <a:rPr lang="en-US" sz="2499" dirty="0">
                  <a:solidFill>
                    <a:srgbClr val="FFFFFF"/>
                  </a:solidFill>
                  <a:latin typeface="Times New Roman"/>
                </a:rPr>
                <a:t> investor-friendly policies, like TS-</a:t>
              </a:r>
              <a:r>
                <a:rPr lang="en-US" sz="2499" dirty="0" err="1">
                  <a:solidFill>
                    <a:srgbClr val="FFFFFF"/>
                  </a:solidFill>
                  <a:latin typeface="Times New Roman"/>
                </a:rPr>
                <a:t>iPASS</a:t>
              </a:r>
              <a:r>
                <a:rPr lang="en-US" sz="2499" dirty="0">
                  <a:solidFill>
                    <a:srgbClr val="FFFFFF"/>
                  </a:solidFill>
                  <a:latin typeface="Times New Roman"/>
                </a:rPr>
                <a:t>, have been effective. Continue to streamline regulations and provide incentives to attract more investments across sectors.</a:t>
              </a:r>
            </a:p>
            <a:p>
              <a:pPr algn="ctr">
                <a:lnSpc>
                  <a:spcPts val="3499"/>
                </a:lnSpc>
              </a:pPr>
              <a:r>
                <a:rPr lang="en-US" sz="2499" dirty="0">
                  <a:solidFill>
                    <a:srgbClr val="FFFFFF"/>
                  </a:solidFill>
                  <a:latin typeface="Times New Roman"/>
                </a:rPr>
                <a:t>2.Technology Hub: Leveraging the IT and innovation ecosystem in Hyderabad, expand support for emerging technologies like AI, </a:t>
              </a:r>
              <a:r>
                <a:rPr lang="en-US" sz="2499" dirty="0" err="1">
                  <a:solidFill>
                    <a:srgbClr val="FFFFFF"/>
                  </a:solidFill>
                  <a:latin typeface="Times New Roman"/>
                </a:rPr>
                <a:t>blockchain</a:t>
              </a:r>
              <a:r>
                <a:rPr lang="en-US" sz="2499" dirty="0">
                  <a:solidFill>
                    <a:srgbClr val="FFFFFF"/>
                  </a:solidFill>
                  <a:latin typeface="Times New Roman"/>
                </a:rPr>
                <a:t>, and </a:t>
              </a:r>
              <a:r>
                <a:rPr lang="en-US" sz="2499" dirty="0" err="1">
                  <a:solidFill>
                    <a:srgbClr val="FFFFFF"/>
                  </a:solidFill>
                  <a:latin typeface="Times New Roman"/>
                </a:rPr>
                <a:t>cybersecurity</a:t>
              </a:r>
              <a:r>
                <a:rPr lang="en-US" sz="2499" dirty="0">
                  <a:solidFill>
                    <a:srgbClr val="FFFFFF"/>
                  </a:solidFill>
                  <a:latin typeface="Times New Roman"/>
                </a:rPr>
                <a:t> to diversify the tech sector.</a:t>
              </a:r>
            </a:p>
            <a:p>
              <a:pPr algn="ctr">
                <a:lnSpc>
                  <a:spcPts val="3499"/>
                </a:lnSpc>
              </a:pPr>
              <a:r>
                <a:rPr lang="en-US" sz="2499" dirty="0">
                  <a:solidFill>
                    <a:srgbClr val="FFFFFF"/>
                  </a:solidFill>
                  <a:latin typeface="Times New Roman"/>
                </a:rPr>
                <a:t>3.Inclusive Entrepreneurship: The TS-PRIDE program has been successful in fostering entrepreneurship among marginalized communities. Expand and strengthen similar programs to promote economic inclusion.</a:t>
              </a:r>
            </a:p>
            <a:p>
              <a:pPr algn="ctr">
                <a:lnSpc>
                  <a:spcPts val="3499"/>
                </a:lnSpc>
              </a:pPr>
              <a:r>
                <a:rPr lang="en-US" sz="2499" dirty="0">
                  <a:solidFill>
                    <a:srgbClr val="FFFFFF"/>
                  </a:solidFill>
                  <a:latin typeface="Times New Roman"/>
                </a:rPr>
                <a:t>4.Manufacturing and Textiles: The focus on textiles and manufacturing has potential. Encourage more investments in these sectors and promote exports to generate employment and economic growth.</a:t>
              </a:r>
            </a:p>
            <a:p>
              <a:pPr algn="ctr">
                <a:lnSpc>
                  <a:spcPts val="3499"/>
                </a:lnSpc>
              </a:pPr>
              <a:r>
                <a:rPr lang="en-US" sz="2499" dirty="0">
                  <a:solidFill>
                    <a:srgbClr val="FFFFFF"/>
                  </a:solidFill>
                  <a:latin typeface="Times New Roman"/>
                </a:rPr>
                <a:t>5.Skills Development: Continue investing in education and skill development, especially in digital skills, to create a skilled workforce that can support diverse industries.</a:t>
              </a:r>
            </a:p>
            <a:p>
              <a:pPr algn="ctr">
                <a:lnSpc>
                  <a:spcPts val="3499"/>
                </a:lnSpc>
              </a:pPr>
              <a:endParaRPr lang="en-US" sz="2499" dirty="0">
                <a:solidFill>
                  <a:srgbClr val="FFFFFF"/>
                </a:solidFill>
                <a:latin typeface="Times New Roman"/>
              </a:endParaRPr>
            </a:p>
          </p:txBody>
        </p:sp>
      </p:grpSp>
      <p:grpSp>
        <p:nvGrpSpPr>
          <p:cNvPr id="5" name="Group 5"/>
          <p:cNvGrpSpPr>
            <a:grpSpLocks noChangeAspect="1"/>
          </p:cNvGrpSpPr>
          <p:nvPr/>
        </p:nvGrpSpPr>
        <p:grpSpPr>
          <a:xfrm>
            <a:off x="12429041" y="3472815"/>
            <a:ext cx="5246391" cy="5246370"/>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a:stretch>
            </a:blipFill>
          </p:spPr>
        </p:sp>
      </p:grpSp>
      <p:sp>
        <p:nvSpPr>
          <p:cNvPr id="7" name="TextBox 7"/>
          <p:cNvSpPr txBox="1"/>
          <p:nvPr/>
        </p:nvSpPr>
        <p:spPr>
          <a:xfrm>
            <a:off x="1066800" y="904876"/>
            <a:ext cx="16002000" cy="1769715"/>
          </a:xfrm>
          <a:prstGeom prst="rect">
            <a:avLst/>
          </a:prstGeom>
        </p:spPr>
        <p:txBody>
          <a:bodyPr wrap="square" lIns="0" tIns="0" rIns="0" bIns="0" rtlCol="0" anchor="t">
            <a:spAutoFit/>
          </a:bodyPr>
          <a:lstStyle/>
          <a:p>
            <a:pPr algn="ctr">
              <a:lnSpc>
                <a:spcPts val="4559"/>
              </a:lnSpc>
              <a:spcBef>
                <a:spcPct val="0"/>
              </a:spcBef>
            </a:pPr>
            <a:r>
              <a:rPr lang="en-US" sz="3256" dirty="0">
                <a:solidFill>
                  <a:srgbClr val="FFFFFF"/>
                </a:solidFill>
                <a:latin typeface="Times New Roman Bold"/>
              </a:rPr>
              <a:t> Provide top 5 Insights &amp; 5 recommendations to </a:t>
            </a:r>
            <a:r>
              <a:rPr lang="en-US" sz="3256" dirty="0" err="1">
                <a:solidFill>
                  <a:srgbClr val="FFFFFF"/>
                </a:solidFill>
                <a:latin typeface="Times New Roman Bold"/>
              </a:rPr>
              <a:t>Telangana</a:t>
            </a:r>
            <a:r>
              <a:rPr lang="en-US" sz="3256" dirty="0">
                <a:solidFill>
                  <a:srgbClr val="FFFFFF"/>
                </a:solidFill>
                <a:latin typeface="Times New Roman Bold"/>
              </a:rPr>
              <a:t> </a:t>
            </a:r>
          </a:p>
          <a:p>
            <a:pPr algn="ctr">
              <a:lnSpc>
                <a:spcPts val="4559"/>
              </a:lnSpc>
              <a:spcBef>
                <a:spcPct val="0"/>
              </a:spcBef>
            </a:pPr>
            <a:r>
              <a:rPr lang="en-US" sz="3256" dirty="0">
                <a:solidFill>
                  <a:srgbClr val="FFFFFF"/>
                </a:solidFill>
                <a:latin typeface="Times New Roman Bold"/>
              </a:rPr>
              <a:t>government for sustained growth in the next 5 years based on </a:t>
            </a:r>
          </a:p>
          <a:p>
            <a:pPr algn="ctr">
              <a:lnSpc>
                <a:spcPts val="4559"/>
              </a:lnSpc>
              <a:spcBef>
                <a:spcPct val="0"/>
              </a:spcBef>
            </a:pPr>
            <a:r>
              <a:rPr lang="en-US" sz="3256" dirty="0">
                <a:solidFill>
                  <a:srgbClr val="FFFFFF"/>
                </a:solidFill>
                <a:latin typeface="Times New Roman Bold"/>
              </a:rPr>
              <a:t>your analysis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7067550" y="695325"/>
            <a:ext cx="10687050" cy="8896350"/>
            <a:chOff x="0" y="0"/>
            <a:chExt cx="2814696" cy="2343072"/>
          </a:xfrm>
        </p:grpSpPr>
        <p:sp>
          <p:nvSpPr>
            <p:cNvPr id="3" name="Freeform 3"/>
            <p:cNvSpPr/>
            <p:nvPr/>
          </p:nvSpPr>
          <p:spPr>
            <a:xfrm>
              <a:off x="0" y="0"/>
              <a:ext cx="2814696" cy="2343072"/>
            </a:xfrm>
            <a:custGeom>
              <a:avLst/>
              <a:gdLst/>
              <a:ahLst/>
              <a:cxnLst/>
              <a:rect l="l" t="t" r="r" b="b"/>
              <a:pathLst>
                <a:path w="2814696" h="2343072">
                  <a:moveTo>
                    <a:pt x="2735278" y="0"/>
                  </a:moveTo>
                  <a:lnTo>
                    <a:pt x="79418" y="0"/>
                  </a:lnTo>
                  <a:cubicBezTo>
                    <a:pt x="79418" y="43699"/>
                    <a:pt x="44079" y="79418"/>
                    <a:pt x="0" y="79418"/>
                  </a:cubicBezTo>
                  <a:lnTo>
                    <a:pt x="0" y="2263653"/>
                  </a:lnTo>
                  <a:cubicBezTo>
                    <a:pt x="43699" y="2263653"/>
                    <a:pt x="79418" y="2298992"/>
                    <a:pt x="79418" y="2343072"/>
                  </a:cubicBezTo>
                  <a:lnTo>
                    <a:pt x="2735278" y="2343072"/>
                  </a:lnTo>
                  <a:cubicBezTo>
                    <a:pt x="2735278" y="2299372"/>
                    <a:pt x="2770617" y="2263653"/>
                    <a:pt x="2814696" y="2263653"/>
                  </a:cubicBezTo>
                  <a:lnTo>
                    <a:pt x="2814696" y="79418"/>
                  </a:lnTo>
                  <a:cubicBezTo>
                    <a:pt x="2770997" y="79418"/>
                    <a:pt x="2735278" y="44079"/>
                    <a:pt x="2735278" y="0"/>
                  </a:cubicBezTo>
                  <a:close/>
                </a:path>
              </a:pathLst>
            </a:custGeom>
            <a:solidFill>
              <a:srgbClr val="2F55A4"/>
            </a:solidFill>
          </p:spPr>
        </p:sp>
        <p:sp>
          <p:nvSpPr>
            <p:cNvPr id="4" name="TextBox 4"/>
            <p:cNvSpPr txBox="1"/>
            <p:nvPr/>
          </p:nvSpPr>
          <p:spPr>
            <a:xfrm>
              <a:off x="38100" y="107872"/>
              <a:ext cx="2776596" cy="2147398"/>
            </a:xfrm>
            <a:prstGeom prst="rect">
              <a:avLst/>
            </a:prstGeom>
          </p:spPr>
          <p:txBody>
            <a:bodyPr lIns="50800" tIns="50800" rIns="50800" bIns="50800" rtlCol="0" anchor="ctr"/>
            <a:lstStyle/>
            <a:p>
              <a:pPr>
                <a:lnSpc>
                  <a:spcPts val="4339"/>
                </a:lnSpc>
              </a:pPr>
              <a:r>
                <a:rPr lang="en-US" sz="3099" dirty="0">
                  <a:solidFill>
                    <a:srgbClr val="FFFFFF"/>
                  </a:solidFill>
                  <a:latin typeface="Times New Roman"/>
                </a:rPr>
                <a:t>Recommendations:</a:t>
              </a:r>
            </a:p>
            <a:p>
              <a:pPr>
                <a:lnSpc>
                  <a:spcPts val="2659"/>
                </a:lnSpc>
              </a:pPr>
              <a:endParaRPr lang="en-US" sz="3099" dirty="0">
                <a:solidFill>
                  <a:srgbClr val="FFFFFF"/>
                </a:solidFill>
                <a:latin typeface="Times New Roman"/>
              </a:endParaRPr>
            </a:p>
            <a:p>
              <a:pPr algn="ctr">
                <a:lnSpc>
                  <a:spcPts val="3499"/>
                </a:lnSpc>
              </a:pPr>
              <a:r>
                <a:rPr lang="en-US" sz="2499" dirty="0">
                  <a:solidFill>
                    <a:srgbClr val="FFFFFF"/>
                  </a:solidFill>
                  <a:latin typeface="Times New Roman Bold"/>
                </a:rPr>
                <a:t>1.Infrastructure Development: Invest in infrastructure, including transportation and logistics, to facilitate easier movement of goods and people, which is vital for economic growth.</a:t>
              </a:r>
            </a:p>
            <a:p>
              <a:pPr algn="ctr">
                <a:lnSpc>
                  <a:spcPts val="3499"/>
                </a:lnSpc>
              </a:pPr>
              <a:r>
                <a:rPr lang="en-US" sz="2499" dirty="0">
                  <a:solidFill>
                    <a:srgbClr val="FFFFFF"/>
                  </a:solidFill>
                  <a:latin typeface="Times New Roman Bold"/>
                </a:rPr>
                <a:t>2.Green Energy: Promote renewable energy projects like solar and wind farms to ensure sustainable development and reduce environmental impact.</a:t>
              </a:r>
            </a:p>
            <a:p>
              <a:pPr algn="ctr">
                <a:lnSpc>
                  <a:spcPts val="3499"/>
                </a:lnSpc>
              </a:pPr>
              <a:r>
                <a:rPr lang="en-US" sz="2499" dirty="0">
                  <a:solidFill>
                    <a:srgbClr val="FFFFFF"/>
                  </a:solidFill>
                  <a:latin typeface="Times New Roman Bold"/>
                </a:rPr>
                <a:t>3.Rural Development: Pay attention to rural areas by enhancing agricultural practices, promoting agribusiness, and improving rural infrastructure to reduce urban-rural economic disparities.</a:t>
              </a:r>
            </a:p>
            <a:p>
              <a:pPr algn="ctr">
                <a:lnSpc>
                  <a:spcPts val="3499"/>
                </a:lnSpc>
              </a:pPr>
              <a:r>
                <a:rPr lang="en-US" sz="2499" dirty="0">
                  <a:solidFill>
                    <a:srgbClr val="FFFFFF"/>
                  </a:solidFill>
                  <a:latin typeface="Times New Roman Bold"/>
                </a:rPr>
                <a:t>4.Innovation Ecosystem: Strengthen partnerships between government, academia, and industry to foster innovation and research, which can drive economic growth through new technologies and startups.</a:t>
              </a:r>
            </a:p>
            <a:p>
              <a:pPr algn="ctr">
                <a:lnSpc>
                  <a:spcPts val="3499"/>
                </a:lnSpc>
              </a:pPr>
              <a:r>
                <a:rPr lang="en-US" sz="2499" dirty="0">
                  <a:solidFill>
                    <a:srgbClr val="FFFFFF"/>
                  </a:solidFill>
                  <a:latin typeface="Times New Roman Bold"/>
                </a:rPr>
                <a:t>5.Export Promotion: Develop strategies to boost exports by supporting local businesses in reaching international markets, thereby increasing foreign exchange and economic stability.</a:t>
              </a:r>
            </a:p>
            <a:p>
              <a:pPr algn="ctr">
                <a:lnSpc>
                  <a:spcPts val="3499"/>
                </a:lnSpc>
              </a:pPr>
              <a:endParaRPr lang="en-US" sz="2499" dirty="0">
                <a:solidFill>
                  <a:srgbClr val="FFFFFF"/>
                </a:solidFill>
                <a:latin typeface="Times New Roman Bold"/>
              </a:endParaRPr>
            </a:p>
          </p:txBody>
        </p:sp>
      </p:grpSp>
      <p:grpSp>
        <p:nvGrpSpPr>
          <p:cNvPr id="5" name="Group 5"/>
          <p:cNvGrpSpPr>
            <a:grpSpLocks noChangeAspect="1"/>
          </p:cNvGrpSpPr>
          <p:nvPr/>
        </p:nvGrpSpPr>
        <p:grpSpPr>
          <a:xfrm>
            <a:off x="513771" y="1986915"/>
            <a:ext cx="6058479" cy="5246370"/>
            <a:chOff x="0" y="0"/>
            <a:chExt cx="4282440" cy="3708400"/>
          </a:xfrm>
        </p:grpSpPr>
        <p:sp>
          <p:nvSpPr>
            <p:cNvPr id="6" name="Freeform 6"/>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t="-7739" b="-7739"/>
              </a:stretch>
            </a:blipFill>
          </p:spPr>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Freeform 2"/>
          <p:cNvSpPr/>
          <p:nvPr/>
        </p:nvSpPr>
        <p:spPr>
          <a:xfrm>
            <a:off x="1431256" y="866903"/>
            <a:ext cx="15441224" cy="8565935"/>
          </a:xfrm>
          <a:custGeom>
            <a:avLst/>
            <a:gdLst/>
            <a:ahLst/>
            <a:cxnLst/>
            <a:rect l="l" t="t" r="r" b="b"/>
            <a:pathLst>
              <a:path w="15441224" h="8565935">
                <a:moveTo>
                  <a:pt x="0" y="0"/>
                </a:moveTo>
                <a:lnTo>
                  <a:pt x="15441225" y="0"/>
                </a:lnTo>
                <a:lnTo>
                  <a:pt x="15441225" y="8565935"/>
                </a:lnTo>
                <a:lnTo>
                  <a:pt x="0" y="8565935"/>
                </a:lnTo>
                <a:lnTo>
                  <a:pt x="0" y="0"/>
                </a:lnTo>
                <a:close/>
              </a:path>
            </a:pathLst>
          </a:custGeom>
          <a:blipFill>
            <a:blip r:embed="rId2"/>
            <a:stretch>
              <a:fillRect/>
            </a:stretch>
          </a:blipFill>
        </p:spPr>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Freeform 2"/>
          <p:cNvSpPr/>
          <p:nvPr/>
        </p:nvSpPr>
        <p:spPr>
          <a:xfrm>
            <a:off x="1435550" y="1028700"/>
            <a:ext cx="15539164" cy="8229600"/>
          </a:xfrm>
          <a:custGeom>
            <a:avLst/>
            <a:gdLst/>
            <a:ahLst/>
            <a:cxnLst/>
            <a:rect l="l" t="t" r="r" b="b"/>
            <a:pathLst>
              <a:path w="15539164" h="8229600">
                <a:moveTo>
                  <a:pt x="0" y="0"/>
                </a:moveTo>
                <a:lnTo>
                  <a:pt x="15539164" y="0"/>
                </a:lnTo>
                <a:lnTo>
                  <a:pt x="15539164" y="8229600"/>
                </a:lnTo>
                <a:lnTo>
                  <a:pt x="0" y="8229600"/>
                </a:lnTo>
                <a:lnTo>
                  <a:pt x="0" y="0"/>
                </a:lnTo>
                <a:close/>
              </a:path>
            </a:pathLst>
          </a:custGeom>
          <a:blipFill>
            <a:blip r:embed="rId2"/>
            <a:stretch>
              <a:fillRect t="-2401" b="-2401"/>
            </a:stretch>
          </a:blipFill>
        </p:spPr>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Freeform 2"/>
          <p:cNvSpPr/>
          <p:nvPr/>
        </p:nvSpPr>
        <p:spPr>
          <a:xfrm>
            <a:off x="1444782" y="877045"/>
            <a:ext cx="15503975" cy="8684357"/>
          </a:xfrm>
          <a:custGeom>
            <a:avLst/>
            <a:gdLst/>
            <a:ahLst/>
            <a:cxnLst/>
            <a:rect l="l" t="t" r="r" b="b"/>
            <a:pathLst>
              <a:path w="15503975" h="8684357">
                <a:moveTo>
                  <a:pt x="0" y="0"/>
                </a:moveTo>
                <a:lnTo>
                  <a:pt x="15503975" y="0"/>
                </a:lnTo>
                <a:lnTo>
                  <a:pt x="15503975" y="8684357"/>
                </a:lnTo>
                <a:lnTo>
                  <a:pt x="0" y="8684357"/>
                </a:lnTo>
                <a:lnTo>
                  <a:pt x="0" y="0"/>
                </a:lnTo>
                <a:close/>
              </a:path>
            </a:pathLst>
          </a:custGeom>
          <a:blipFill>
            <a:blip r:embed="rId2"/>
            <a:stretch>
              <a:fillRect/>
            </a:stretch>
          </a:blipFill>
        </p:spPr>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Freeform 2"/>
          <p:cNvSpPr/>
          <p:nvPr/>
        </p:nvSpPr>
        <p:spPr>
          <a:xfrm>
            <a:off x="3794906" y="429611"/>
            <a:ext cx="10698188" cy="9427779"/>
          </a:xfrm>
          <a:custGeom>
            <a:avLst/>
            <a:gdLst/>
            <a:ahLst/>
            <a:cxnLst/>
            <a:rect l="l" t="t" r="r" b="b"/>
            <a:pathLst>
              <a:path w="10698188" h="9427779">
                <a:moveTo>
                  <a:pt x="0" y="0"/>
                </a:moveTo>
                <a:lnTo>
                  <a:pt x="10698188" y="0"/>
                </a:lnTo>
                <a:lnTo>
                  <a:pt x="10698188" y="9427778"/>
                </a:lnTo>
                <a:lnTo>
                  <a:pt x="0" y="9427778"/>
                </a:lnTo>
                <a:lnTo>
                  <a:pt x="0" y="0"/>
                </a:lnTo>
                <a:close/>
              </a:path>
            </a:pathLst>
          </a:custGeom>
          <a:blipFill>
            <a:blip r:embed="rId2"/>
            <a:stretch>
              <a:fillRect/>
            </a:stretch>
          </a:blipFill>
        </p:spPr>
      </p:sp>
      <p:grpSp>
        <p:nvGrpSpPr>
          <p:cNvPr id="3" name="Group 3"/>
          <p:cNvGrpSpPr/>
          <p:nvPr/>
        </p:nvGrpSpPr>
        <p:grpSpPr>
          <a:xfrm>
            <a:off x="3302205" y="2187713"/>
            <a:ext cx="11683589" cy="5911575"/>
            <a:chOff x="0" y="0"/>
            <a:chExt cx="3497846" cy="1769814"/>
          </a:xfrm>
        </p:grpSpPr>
        <p:sp>
          <p:nvSpPr>
            <p:cNvPr id="4" name="Freeform 4"/>
            <p:cNvSpPr/>
            <p:nvPr/>
          </p:nvSpPr>
          <p:spPr>
            <a:xfrm>
              <a:off x="0" y="0"/>
              <a:ext cx="3497846" cy="1769814"/>
            </a:xfrm>
            <a:custGeom>
              <a:avLst/>
              <a:gdLst/>
              <a:ahLst/>
              <a:cxnLst/>
              <a:rect l="l" t="t" r="r" b="b"/>
              <a:pathLst>
                <a:path w="3497846" h="1769814">
                  <a:moveTo>
                    <a:pt x="0" y="0"/>
                  </a:moveTo>
                  <a:lnTo>
                    <a:pt x="0" y="1769814"/>
                  </a:lnTo>
                  <a:lnTo>
                    <a:pt x="3497846" y="1769814"/>
                  </a:lnTo>
                  <a:lnTo>
                    <a:pt x="3497846" y="0"/>
                  </a:lnTo>
                  <a:lnTo>
                    <a:pt x="0" y="0"/>
                  </a:lnTo>
                  <a:close/>
                  <a:moveTo>
                    <a:pt x="3436886" y="1708854"/>
                  </a:moveTo>
                  <a:lnTo>
                    <a:pt x="59690" y="1708854"/>
                  </a:lnTo>
                  <a:lnTo>
                    <a:pt x="59690" y="59690"/>
                  </a:lnTo>
                  <a:lnTo>
                    <a:pt x="3436886" y="59690"/>
                  </a:lnTo>
                  <a:lnTo>
                    <a:pt x="3436886" y="1708854"/>
                  </a:lnTo>
                  <a:close/>
                </a:path>
              </a:pathLst>
            </a:custGeom>
            <a:solidFill>
              <a:srgbClr val="FFFFFF"/>
            </a:solidFill>
          </p:spPr>
        </p:sp>
      </p:grpSp>
      <p:sp>
        <p:nvSpPr>
          <p:cNvPr id="5" name="TextBox 5"/>
          <p:cNvSpPr txBox="1"/>
          <p:nvPr/>
        </p:nvSpPr>
        <p:spPr>
          <a:xfrm>
            <a:off x="4046960" y="4448216"/>
            <a:ext cx="10194080" cy="1381044"/>
          </a:xfrm>
          <a:prstGeom prst="rect">
            <a:avLst/>
          </a:prstGeom>
        </p:spPr>
        <p:txBody>
          <a:bodyPr lIns="0" tIns="0" rIns="0" bIns="0" rtlCol="0" anchor="t">
            <a:spAutoFit/>
          </a:bodyPr>
          <a:lstStyle/>
          <a:p>
            <a:pPr algn="ctr">
              <a:lnSpc>
                <a:spcPts val="10800"/>
              </a:lnSpc>
            </a:pPr>
            <a:r>
              <a:rPr lang="en-US" sz="9000" spc="288">
                <a:solidFill>
                  <a:srgbClr val="FFFFFF"/>
                </a:solidFill>
                <a:latin typeface="Lato Heavy"/>
              </a:rPr>
              <a:t>THANK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l="987" t="4105" r="987"/>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4925628" y="145021"/>
            <a:ext cx="2975351" cy="2975339"/>
            <a:chOff x="0" y="0"/>
            <a:chExt cx="6350000" cy="6349975"/>
          </a:xfrm>
        </p:grpSpPr>
        <p:sp>
          <p:nvSpPr>
            <p:cNvPr id="3" name="Freeform 3"/>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33333" r="-33333"/>
              </a:stretch>
            </a:blipFill>
          </p:spPr>
        </p:sp>
      </p:grpSp>
      <p:sp>
        <p:nvSpPr>
          <p:cNvPr id="4" name="TextBox 4"/>
          <p:cNvSpPr txBox="1"/>
          <p:nvPr/>
        </p:nvSpPr>
        <p:spPr>
          <a:xfrm>
            <a:off x="3713678" y="847725"/>
            <a:ext cx="10216707" cy="1388955"/>
          </a:xfrm>
          <a:prstGeom prst="rect">
            <a:avLst/>
          </a:prstGeom>
        </p:spPr>
        <p:txBody>
          <a:bodyPr lIns="0" tIns="0" rIns="0" bIns="0" rtlCol="0" anchor="t">
            <a:spAutoFit/>
          </a:bodyPr>
          <a:lstStyle/>
          <a:p>
            <a:pPr algn="ctr">
              <a:lnSpc>
                <a:spcPts val="9772"/>
              </a:lnSpc>
              <a:spcBef>
                <a:spcPct val="0"/>
              </a:spcBef>
            </a:pPr>
            <a:r>
              <a:rPr lang="en-US" sz="7944">
                <a:solidFill>
                  <a:srgbClr val="FFFBFB"/>
                </a:solidFill>
                <a:latin typeface="Times New Roman Bold"/>
              </a:rPr>
              <a:t>Content</a:t>
            </a:r>
          </a:p>
        </p:txBody>
      </p:sp>
      <p:grpSp>
        <p:nvGrpSpPr>
          <p:cNvPr id="5" name="Group 5"/>
          <p:cNvGrpSpPr/>
          <p:nvPr/>
        </p:nvGrpSpPr>
        <p:grpSpPr>
          <a:xfrm>
            <a:off x="5950178" y="2580117"/>
            <a:ext cx="2871854" cy="3402935"/>
            <a:chOff x="0" y="-31750"/>
            <a:chExt cx="756373" cy="896246"/>
          </a:xfrm>
        </p:grpSpPr>
        <p:sp>
          <p:nvSpPr>
            <p:cNvPr id="6" name="Freeform 6"/>
            <p:cNvSpPr/>
            <p:nvPr/>
          </p:nvSpPr>
          <p:spPr>
            <a:xfrm>
              <a:off x="0" y="0"/>
              <a:ext cx="756373" cy="864496"/>
            </a:xfrm>
            <a:custGeom>
              <a:avLst/>
              <a:gdLst/>
              <a:ahLst/>
              <a:cxnLst/>
              <a:rect l="l" t="t" r="r" b="b"/>
              <a:pathLst>
                <a:path w="756373" h="864496">
                  <a:moveTo>
                    <a:pt x="378187" y="0"/>
                  </a:moveTo>
                  <a:lnTo>
                    <a:pt x="756373" y="203200"/>
                  </a:lnTo>
                  <a:lnTo>
                    <a:pt x="756373" y="661296"/>
                  </a:lnTo>
                  <a:lnTo>
                    <a:pt x="378187" y="864496"/>
                  </a:lnTo>
                  <a:lnTo>
                    <a:pt x="0" y="661296"/>
                  </a:lnTo>
                  <a:lnTo>
                    <a:pt x="0" y="203200"/>
                  </a:lnTo>
                  <a:lnTo>
                    <a:pt x="378187" y="0"/>
                  </a:lnTo>
                  <a:close/>
                </a:path>
              </a:pathLst>
            </a:custGeom>
            <a:solidFill>
              <a:srgbClr val="FFDE59"/>
            </a:solidFill>
            <a:ln w="114300" cap="sq">
              <a:solidFill>
                <a:srgbClr val="000000"/>
              </a:solidFill>
              <a:prstDash val="solid"/>
              <a:miter/>
            </a:ln>
          </p:spPr>
        </p:sp>
        <p:sp>
          <p:nvSpPr>
            <p:cNvPr id="7" name="TextBox 7"/>
            <p:cNvSpPr txBox="1"/>
            <p:nvPr/>
          </p:nvSpPr>
          <p:spPr>
            <a:xfrm>
              <a:off x="0" y="-31750"/>
              <a:ext cx="698500" cy="835683"/>
            </a:xfrm>
            <a:prstGeom prst="rect">
              <a:avLst/>
            </a:prstGeom>
          </p:spPr>
          <p:txBody>
            <a:bodyPr lIns="50800" tIns="50800" rIns="50800" bIns="50800" rtlCol="0" anchor="ctr"/>
            <a:lstStyle/>
            <a:p>
              <a:pPr algn="ctr">
                <a:lnSpc>
                  <a:spcPts val="6159"/>
                </a:lnSpc>
              </a:pPr>
              <a:r>
                <a:rPr lang="en-US" sz="4399" dirty="0">
                  <a:solidFill>
                    <a:srgbClr val="FFFBFB"/>
                  </a:solidFill>
                  <a:latin typeface="Times New Roman Condensed Bold"/>
                </a:rPr>
                <a:t>Primary Research</a:t>
              </a:r>
            </a:p>
            <a:p>
              <a:pPr algn="ctr">
                <a:lnSpc>
                  <a:spcPts val="2659"/>
                </a:lnSpc>
                <a:spcBef>
                  <a:spcPct val="0"/>
                </a:spcBef>
              </a:pPr>
              <a:endParaRPr lang="en-US" sz="4399" dirty="0">
                <a:solidFill>
                  <a:srgbClr val="FFFBFB"/>
                </a:solidFill>
                <a:latin typeface="Times New Roman Condensed Bold"/>
              </a:endParaRPr>
            </a:p>
          </p:txBody>
        </p:sp>
      </p:grpSp>
      <p:grpSp>
        <p:nvGrpSpPr>
          <p:cNvPr id="8" name="Group 8"/>
          <p:cNvGrpSpPr/>
          <p:nvPr/>
        </p:nvGrpSpPr>
        <p:grpSpPr>
          <a:xfrm>
            <a:off x="8822032" y="2688613"/>
            <a:ext cx="2789453" cy="3294439"/>
            <a:chOff x="0" y="-3175"/>
            <a:chExt cx="734671" cy="867671"/>
          </a:xfrm>
        </p:grpSpPr>
        <p:sp>
          <p:nvSpPr>
            <p:cNvPr id="9" name="Freeform 9"/>
            <p:cNvSpPr/>
            <p:nvPr/>
          </p:nvSpPr>
          <p:spPr>
            <a:xfrm>
              <a:off x="0" y="0"/>
              <a:ext cx="734671" cy="864496"/>
            </a:xfrm>
            <a:custGeom>
              <a:avLst/>
              <a:gdLst/>
              <a:ahLst/>
              <a:cxnLst/>
              <a:rect l="l" t="t" r="r" b="b"/>
              <a:pathLst>
                <a:path w="734671" h="864496">
                  <a:moveTo>
                    <a:pt x="367335" y="0"/>
                  </a:moveTo>
                  <a:lnTo>
                    <a:pt x="734671" y="203200"/>
                  </a:lnTo>
                  <a:lnTo>
                    <a:pt x="734671" y="661296"/>
                  </a:lnTo>
                  <a:lnTo>
                    <a:pt x="367335" y="864496"/>
                  </a:lnTo>
                  <a:lnTo>
                    <a:pt x="0" y="661296"/>
                  </a:lnTo>
                  <a:lnTo>
                    <a:pt x="0" y="203200"/>
                  </a:lnTo>
                  <a:lnTo>
                    <a:pt x="367335" y="0"/>
                  </a:lnTo>
                  <a:close/>
                </a:path>
              </a:pathLst>
            </a:custGeom>
            <a:solidFill>
              <a:srgbClr val="5CE1E6"/>
            </a:solidFill>
            <a:ln w="114300" cap="sq">
              <a:solidFill>
                <a:srgbClr val="000000"/>
              </a:solidFill>
              <a:prstDash val="solid"/>
              <a:miter/>
            </a:ln>
          </p:spPr>
        </p:sp>
        <p:sp>
          <p:nvSpPr>
            <p:cNvPr id="10" name="TextBox 10"/>
            <p:cNvSpPr txBox="1"/>
            <p:nvPr/>
          </p:nvSpPr>
          <p:spPr>
            <a:xfrm>
              <a:off x="0" y="-3175"/>
              <a:ext cx="698500" cy="738629"/>
            </a:xfrm>
            <a:prstGeom prst="rect">
              <a:avLst/>
            </a:prstGeom>
          </p:spPr>
          <p:txBody>
            <a:bodyPr lIns="50800" tIns="50800" rIns="50800" bIns="50800" rtlCol="0" anchor="ctr"/>
            <a:lstStyle/>
            <a:p>
              <a:pPr algn="ctr">
                <a:lnSpc>
                  <a:spcPts val="5179"/>
                </a:lnSpc>
              </a:pPr>
              <a:r>
                <a:rPr lang="en-US" sz="3699" dirty="0">
                  <a:solidFill>
                    <a:srgbClr val="FFFBFB"/>
                  </a:solidFill>
                  <a:latin typeface="Times New Roman Bold"/>
                </a:rPr>
                <a:t>Secondary Research</a:t>
              </a:r>
            </a:p>
            <a:p>
              <a:pPr algn="ctr">
                <a:lnSpc>
                  <a:spcPts val="2659"/>
                </a:lnSpc>
              </a:pPr>
              <a:endParaRPr lang="en-US" sz="3699" dirty="0">
                <a:solidFill>
                  <a:srgbClr val="FFFBFB"/>
                </a:solidFill>
                <a:latin typeface="Times New Roman Bold"/>
              </a:endParaRPr>
            </a:p>
          </p:txBody>
        </p:sp>
      </p:grpSp>
      <p:grpSp>
        <p:nvGrpSpPr>
          <p:cNvPr id="11" name="Group 11"/>
          <p:cNvGrpSpPr/>
          <p:nvPr/>
        </p:nvGrpSpPr>
        <p:grpSpPr>
          <a:xfrm>
            <a:off x="4477628" y="5143500"/>
            <a:ext cx="2945100" cy="3203237"/>
            <a:chOff x="0" y="0"/>
            <a:chExt cx="775664" cy="843651"/>
          </a:xfrm>
        </p:grpSpPr>
        <p:sp>
          <p:nvSpPr>
            <p:cNvPr id="12" name="Freeform 12"/>
            <p:cNvSpPr/>
            <p:nvPr/>
          </p:nvSpPr>
          <p:spPr>
            <a:xfrm>
              <a:off x="0" y="0"/>
              <a:ext cx="775664" cy="843651"/>
            </a:xfrm>
            <a:custGeom>
              <a:avLst/>
              <a:gdLst/>
              <a:ahLst/>
              <a:cxnLst/>
              <a:rect l="l" t="t" r="r" b="b"/>
              <a:pathLst>
                <a:path w="775664" h="843651">
                  <a:moveTo>
                    <a:pt x="387832" y="0"/>
                  </a:moveTo>
                  <a:lnTo>
                    <a:pt x="775664" y="203200"/>
                  </a:lnTo>
                  <a:lnTo>
                    <a:pt x="775664" y="640451"/>
                  </a:lnTo>
                  <a:lnTo>
                    <a:pt x="387832" y="843651"/>
                  </a:lnTo>
                  <a:lnTo>
                    <a:pt x="0" y="640451"/>
                  </a:lnTo>
                  <a:lnTo>
                    <a:pt x="0" y="203200"/>
                  </a:lnTo>
                  <a:lnTo>
                    <a:pt x="387832" y="0"/>
                  </a:lnTo>
                  <a:close/>
                </a:path>
              </a:pathLst>
            </a:custGeom>
            <a:solidFill>
              <a:srgbClr val="004AAD"/>
            </a:solidFill>
            <a:ln w="133350" cap="sq">
              <a:solidFill>
                <a:srgbClr val="000000"/>
              </a:solidFill>
              <a:prstDash val="solid"/>
              <a:miter/>
            </a:ln>
          </p:spPr>
        </p:sp>
        <p:sp>
          <p:nvSpPr>
            <p:cNvPr id="13" name="TextBox 13"/>
            <p:cNvSpPr txBox="1"/>
            <p:nvPr/>
          </p:nvSpPr>
          <p:spPr>
            <a:xfrm>
              <a:off x="0" y="6350"/>
              <a:ext cx="698500" cy="666750"/>
            </a:xfrm>
            <a:prstGeom prst="rect">
              <a:avLst/>
            </a:prstGeom>
          </p:spPr>
          <p:txBody>
            <a:bodyPr lIns="50800" tIns="50800" rIns="50800" bIns="50800" rtlCol="0" anchor="ctr"/>
            <a:lstStyle/>
            <a:p>
              <a:pPr algn="ctr">
                <a:lnSpc>
                  <a:spcPts val="4619"/>
                </a:lnSpc>
              </a:pPr>
              <a:r>
                <a:rPr lang="en-US" sz="3299">
                  <a:solidFill>
                    <a:srgbClr val="FFFBFB"/>
                  </a:solidFill>
                  <a:latin typeface="Times New Roman Bold"/>
                </a:rPr>
                <a:t>Stamp Registration</a:t>
              </a:r>
            </a:p>
            <a:p>
              <a:pPr algn="ctr">
                <a:lnSpc>
                  <a:spcPts val="4619"/>
                </a:lnSpc>
              </a:pPr>
              <a:endParaRPr lang="en-US" sz="3299">
                <a:solidFill>
                  <a:srgbClr val="FFFBFB"/>
                </a:solidFill>
                <a:latin typeface="Times New Roman Bold"/>
              </a:endParaRPr>
            </a:p>
          </p:txBody>
        </p:sp>
      </p:grpSp>
      <p:grpSp>
        <p:nvGrpSpPr>
          <p:cNvPr id="14" name="Group 14"/>
          <p:cNvGrpSpPr/>
          <p:nvPr/>
        </p:nvGrpSpPr>
        <p:grpSpPr>
          <a:xfrm>
            <a:off x="7386105" y="5143500"/>
            <a:ext cx="2871854" cy="3086100"/>
            <a:chOff x="0" y="0"/>
            <a:chExt cx="756373" cy="812800"/>
          </a:xfrm>
        </p:grpSpPr>
        <p:sp>
          <p:nvSpPr>
            <p:cNvPr id="15" name="Freeform 15"/>
            <p:cNvSpPr/>
            <p:nvPr/>
          </p:nvSpPr>
          <p:spPr>
            <a:xfrm>
              <a:off x="0" y="0"/>
              <a:ext cx="756373" cy="812800"/>
            </a:xfrm>
            <a:custGeom>
              <a:avLst/>
              <a:gdLst/>
              <a:ahLst/>
              <a:cxnLst/>
              <a:rect l="l" t="t" r="r" b="b"/>
              <a:pathLst>
                <a:path w="756373" h="812800">
                  <a:moveTo>
                    <a:pt x="378187" y="0"/>
                  </a:moveTo>
                  <a:lnTo>
                    <a:pt x="756373" y="203200"/>
                  </a:lnTo>
                  <a:lnTo>
                    <a:pt x="756373" y="609600"/>
                  </a:lnTo>
                  <a:lnTo>
                    <a:pt x="378187" y="812800"/>
                  </a:lnTo>
                  <a:lnTo>
                    <a:pt x="0" y="609600"/>
                  </a:lnTo>
                  <a:lnTo>
                    <a:pt x="0" y="203200"/>
                  </a:lnTo>
                  <a:lnTo>
                    <a:pt x="378187" y="0"/>
                  </a:lnTo>
                  <a:close/>
                </a:path>
              </a:pathLst>
            </a:custGeom>
            <a:solidFill>
              <a:srgbClr val="7ED957"/>
            </a:solidFill>
            <a:ln w="114300" cap="sq">
              <a:solidFill>
                <a:srgbClr val="000000"/>
              </a:solidFill>
              <a:prstDash val="solid"/>
              <a:miter/>
            </a:ln>
          </p:spPr>
        </p:sp>
        <p:sp>
          <p:nvSpPr>
            <p:cNvPr id="16" name="TextBox 16"/>
            <p:cNvSpPr txBox="1"/>
            <p:nvPr/>
          </p:nvSpPr>
          <p:spPr>
            <a:xfrm>
              <a:off x="0" y="25400"/>
              <a:ext cx="698500" cy="647700"/>
            </a:xfrm>
            <a:prstGeom prst="rect">
              <a:avLst/>
            </a:prstGeom>
          </p:spPr>
          <p:txBody>
            <a:bodyPr lIns="50800" tIns="50800" rIns="50800" bIns="50800" rtlCol="0" anchor="ctr"/>
            <a:lstStyle/>
            <a:p>
              <a:pPr algn="ctr">
                <a:lnSpc>
                  <a:spcPts val="4059"/>
                </a:lnSpc>
              </a:pPr>
              <a:r>
                <a:rPr lang="en-US" sz="2899">
                  <a:solidFill>
                    <a:srgbClr val="FFFBFB"/>
                  </a:solidFill>
                  <a:latin typeface="Times New Roman Bold"/>
                </a:rPr>
                <a:t>Transportation</a:t>
              </a:r>
            </a:p>
            <a:p>
              <a:pPr algn="ctr">
                <a:lnSpc>
                  <a:spcPts val="2659"/>
                </a:lnSpc>
              </a:pPr>
              <a:endParaRPr lang="en-US" sz="2899">
                <a:solidFill>
                  <a:srgbClr val="FFFBFB"/>
                </a:solidFill>
                <a:latin typeface="Times New Roman Bold"/>
              </a:endParaRPr>
            </a:p>
          </p:txBody>
        </p:sp>
      </p:grpSp>
      <p:grpSp>
        <p:nvGrpSpPr>
          <p:cNvPr id="17" name="Group 17"/>
          <p:cNvGrpSpPr/>
          <p:nvPr/>
        </p:nvGrpSpPr>
        <p:grpSpPr>
          <a:xfrm>
            <a:off x="10193869" y="5143500"/>
            <a:ext cx="2908477" cy="3203237"/>
            <a:chOff x="0" y="0"/>
            <a:chExt cx="766019" cy="843651"/>
          </a:xfrm>
        </p:grpSpPr>
        <p:sp>
          <p:nvSpPr>
            <p:cNvPr id="18" name="Freeform 18"/>
            <p:cNvSpPr/>
            <p:nvPr/>
          </p:nvSpPr>
          <p:spPr>
            <a:xfrm>
              <a:off x="0" y="0"/>
              <a:ext cx="766019" cy="843651"/>
            </a:xfrm>
            <a:custGeom>
              <a:avLst/>
              <a:gdLst/>
              <a:ahLst/>
              <a:cxnLst/>
              <a:rect l="l" t="t" r="r" b="b"/>
              <a:pathLst>
                <a:path w="766019" h="843651">
                  <a:moveTo>
                    <a:pt x="383009" y="0"/>
                  </a:moveTo>
                  <a:lnTo>
                    <a:pt x="766019" y="203200"/>
                  </a:lnTo>
                  <a:lnTo>
                    <a:pt x="766019" y="640451"/>
                  </a:lnTo>
                  <a:lnTo>
                    <a:pt x="383009" y="843651"/>
                  </a:lnTo>
                  <a:lnTo>
                    <a:pt x="0" y="640451"/>
                  </a:lnTo>
                  <a:lnTo>
                    <a:pt x="0" y="203200"/>
                  </a:lnTo>
                  <a:lnTo>
                    <a:pt x="383009" y="0"/>
                  </a:lnTo>
                  <a:close/>
                </a:path>
              </a:pathLst>
            </a:custGeom>
            <a:solidFill>
              <a:srgbClr val="FF3131"/>
            </a:solidFill>
            <a:ln w="114300" cap="sq">
              <a:solidFill>
                <a:srgbClr val="000000"/>
              </a:solidFill>
              <a:prstDash val="solid"/>
              <a:miter/>
            </a:ln>
          </p:spPr>
        </p:sp>
        <p:sp>
          <p:nvSpPr>
            <p:cNvPr id="19" name="TextBox 19"/>
            <p:cNvSpPr txBox="1"/>
            <p:nvPr/>
          </p:nvSpPr>
          <p:spPr>
            <a:xfrm>
              <a:off x="0" y="92075"/>
              <a:ext cx="698500" cy="581025"/>
            </a:xfrm>
            <a:prstGeom prst="rect">
              <a:avLst/>
            </a:prstGeom>
          </p:spPr>
          <p:txBody>
            <a:bodyPr lIns="50800" tIns="50800" rIns="50800" bIns="50800" rtlCol="0" anchor="ctr"/>
            <a:lstStyle/>
            <a:p>
              <a:pPr algn="ctr">
                <a:lnSpc>
                  <a:spcPts val="4339"/>
                </a:lnSpc>
              </a:pPr>
              <a:r>
                <a:rPr lang="en-US" sz="3099">
                  <a:solidFill>
                    <a:srgbClr val="FFFBFB"/>
                  </a:solidFill>
                  <a:latin typeface="Canva Sans Bold"/>
                </a:rPr>
                <a:t>TS-IPASS</a:t>
              </a:r>
            </a:p>
            <a:p>
              <a:pPr algn="ctr">
                <a:lnSpc>
                  <a:spcPts val="2659"/>
                </a:lnSpc>
              </a:pPr>
              <a:endParaRPr lang="en-US" sz="3099">
                <a:solidFill>
                  <a:srgbClr val="FFFBFB"/>
                </a:solidFill>
                <a:latin typeface="Canva Sans Bold"/>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1028700" y="3434385"/>
            <a:ext cx="5686320" cy="4071316"/>
            <a:chOff x="0" y="-180975"/>
            <a:chExt cx="1497632" cy="1072281"/>
          </a:xfrm>
        </p:grpSpPr>
        <p:sp>
          <p:nvSpPr>
            <p:cNvPr id="3" name="Freeform 3"/>
            <p:cNvSpPr/>
            <p:nvPr/>
          </p:nvSpPr>
          <p:spPr>
            <a:xfrm>
              <a:off x="0" y="0"/>
              <a:ext cx="1497632" cy="666829"/>
            </a:xfrm>
            <a:custGeom>
              <a:avLst/>
              <a:gdLst/>
              <a:ahLst/>
              <a:cxnLst/>
              <a:rect l="l" t="t" r="r" b="b"/>
              <a:pathLst>
                <a:path w="1497632" h="666829">
                  <a:moveTo>
                    <a:pt x="0" y="0"/>
                  </a:moveTo>
                  <a:lnTo>
                    <a:pt x="1294432" y="0"/>
                  </a:lnTo>
                  <a:lnTo>
                    <a:pt x="1497632" y="333414"/>
                  </a:lnTo>
                  <a:lnTo>
                    <a:pt x="1294432" y="666829"/>
                  </a:lnTo>
                  <a:lnTo>
                    <a:pt x="0" y="666829"/>
                  </a:lnTo>
                  <a:lnTo>
                    <a:pt x="203200" y="333414"/>
                  </a:lnTo>
                  <a:lnTo>
                    <a:pt x="0" y="0"/>
                  </a:lnTo>
                  <a:close/>
                </a:path>
              </a:pathLst>
            </a:custGeom>
            <a:solidFill>
              <a:srgbClr val="2BB8B8"/>
            </a:solidFill>
          </p:spPr>
        </p:sp>
        <p:sp>
          <p:nvSpPr>
            <p:cNvPr id="4" name="TextBox 4"/>
            <p:cNvSpPr txBox="1"/>
            <p:nvPr/>
          </p:nvSpPr>
          <p:spPr>
            <a:xfrm>
              <a:off x="177800" y="-180975"/>
              <a:ext cx="1142683" cy="1072281"/>
            </a:xfrm>
            <a:prstGeom prst="rect">
              <a:avLst/>
            </a:prstGeom>
          </p:spPr>
          <p:txBody>
            <a:bodyPr lIns="50800" tIns="50800" rIns="50800" bIns="50800" rtlCol="0" anchor="ctr"/>
            <a:lstStyle/>
            <a:p>
              <a:pPr algn="ctr">
                <a:lnSpc>
                  <a:spcPts val="6579"/>
                </a:lnSpc>
              </a:pPr>
              <a:r>
                <a:rPr lang="en-US" sz="4699" dirty="0">
                  <a:solidFill>
                    <a:srgbClr val="FFFBFB"/>
                  </a:solidFill>
                  <a:latin typeface="Times New Roman Bold"/>
                </a:rPr>
                <a:t>Objective 1</a:t>
              </a:r>
            </a:p>
            <a:p>
              <a:pPr algn="ctr">
                <a:lnSpc>
                  <a:spcPts val="2659"/>
                </a:lnSpc>
              </a:pPr>
              <a:endParaRPr lang="en-US" sz="4699" dirty="0">
                <a:solidFill>
                  <a:srgbClr val="FFFBFB"/>
                </a:solidFill>
                <a:latin typeface="Times New Roman Bold"/>
              </a:endParaRPr>
            </a:p>
          </p:txBody>
        </p:sp>
      </p:grpSp>
      <p:grpSp>
        <p:nvGrpSpPr>
          <p:cNvPr id="5" name="Group 5"/>
          <p:cNvGrpSpPr/>
          <p:nvPr/>
        </p:nvGrpSpPr>
        <p:grpSpPr>
          <a:xfrm>
            <a:off x="6946094" y="3434384"/>
            <a:ext cx="5050075" cy="3614118"/>
            <a:chOff x="0" y="-180975"/>
            <a:chExt cx="1330061" cy="951866"/>
          </a:xfrm>
        </p:grpSpPr>
        <p:sp>
          <p:nvSpPr>
            <p:cNvPr id="6" name="Freeform 6"/>
            <p:cNvSpPr/>
            <p:nvPr/>
          </p:nvSpPr>
          <p:spPr>
            <a:xfrm>
              <a:off x="0" y="0"/>
              <a:ext cx="1330061" cy="674160"/>
            </a:xfrm>
            <a:custGeom>
              <a:avLst/>
              <a:gdLst/>
              <a:ahLst/>
              <a:cxnLst/>
              <a:rect l="l" t="t" r="r" b="b"/>
              <a:pathLst>
                <a:path w="1330061" h="674160">
                  <a:moveTo>
                    <a:pt x="0" y="0"/>
                  </a:moveTo>
                  <a:lnTo>
                    <a:pt x="1126861" y="0"/>
                  </a:lnTo>
                  <a:lnTo>
                    <a:pt x="1330061" y="337080"/>
                  </a:lnTo>
                  <a:lnTo>
                    <a:pt x="1126861" y="674160"/>
                  </a:lnTo>
                  <a:lnTo>
                    <a:pt x="0" y="674160"/>
                  </a:lnTo>
                  <a:lnTo>
                    <a:pt x="203200" y="337080"/>
                  </a:lnTo>
                  <a:lnTo>
                    <a:pt x="0" y="0"/>
                  </a:lnTo>
                  <a:close/>
                </a:path>
              </a:pathLst>
            </a:custGeom>
            <a:solidFill>
              <a:srgbClr val="41B8D5"/>
            </a:solidFill>
          </p:spPr>
        </p:sp>
        <p:sp>
          <p:nvSpPr>
            <p:cNvPr id="7" name="TextBox 7"/>
            <p:cNvSpPr txBox="1"/>
            <p:nvPr/>
          </p:nvSpPr>
          <p:spPr>
            <a:xfrm>
              <a:off x="177800" y="-180975"/>
              <a:ext cx="971646" cy="951866"/>
            </a:xfrm>
            <a:prstGeom prst="rect">
              <a:avLst/>
            </a:prstGeom>
          </p:spPr>
          <p:txBody>
            <a:bodyPr lIns="50800" tIns="50800" rIns="50800" bIns="50800" rtlCol="0" anchor="ctr"/>
            <a:lstStyle/>
            <a:p>
              <a:pPr algn="ctr">
                <a:lnSpc>
                  <a:spcPts val="6579"/>
                </a:lnSpc>
              </a:pPr>
              <a:endParaRPr dirty="0"/>
            </a:p>
            <a:p>
              <a:pPr algn="ctr">
                <a:lnSpc>
                  <a:spcPts val="6579"/>
                </a:lnSpc>
              </a:pPr>
              <a:r>
                <a:rPr lang="en-US" sz="4699" dirty="0">
                  <a:solidFill>
                    <a:srgbClr val="FFFBFB"/>
                  </a:solidFill>
                  <a:latin typeface="Times New Roman Bold"/>
                </a:rPr>
                <a:t>Objective 2</a:t>
              </a:r>
            </a:p>
            <a:p>
              <a:pPr algn="ctr">
                <a:lnSpc>
                  <a:spcPts val="5879"/>
                </a:lnSpc>
              </a:pPr>
              <a:endParaRPr lang="en-US" sz="4699" dirty="0">
                <a:solidFill>
                  <a:srgbClr val="FFFBFB"/>
                </a:solidFill>
                <a:latin typeface="Times New Roman Bold"/>
              </a:endParaRPr>
            </a:p>
          </p:txBody>
        </p:sp>
      </p:grpSp>
      <p:grpSp>
        <p:nvGrpSpPr>
          <p:cNvPr id="8" name="Group 8"/>
          <p:cNvGrpSpPr/>
          <p:nvPr/>
        </p:nvGrpSpPr>
        <p:grpSpPr>
          <a:xfrm>
            <a:off x="12224769" y="3462221"/>
            <a:ext cx="5032061" cy="3586280"/>
            <a:chOff x="0" y="-180975"/>
            <a:chExt cx="1325316" cy="944535"/>
          </a:xfrm>
        </p:grpSpPr>
        <p:sp>
          <p:nvSpPr>
            <p:cNvPr id="9" name="Freeform 9"/>
            <p:cNvSpPr/>
            <p:nvPr/>
          </p:nvSpPr>
          <p:spPr>
            <a:xfrm>
              <a:off x="0" y="0"/>
              <a:ext cx="1325316" cy="666829"/>
            </a:xfrm>
            <a:custGeom>
              <a:avLst/>
              <a:gdLst/>
              <a:ahLst/>
              <a:cxnLst/>
              <a:rect l="l" t="t" r="r" b="b"/>
              <a:pathLst>
                <a:path w="1325316" h="666829">
                  <a:moveTo>
                    <a:pt x="0" y="0"/>
                  </a:moveTo>
                  <a:lnTo>
                    <a:pt x="1122116" y="0"/>
                  </a:lnTo>
                  <a:lnTo>
                    <a:pt x="1325316" y="333414"/>
                  </a:lnTo>
                  <a:lnTo>
                    <a:pt x="1122116" y="666829"/>
                  </a:lnTo>
                  <a:lnTo>
                    <a:pt x="0" y="666829"/>
                  </a:lnTo>
                  <a:lnTo>
                    <a:pt x="203200" y="333414"/>
                  </a:lnTo>
                  <a:lnTo>
                    <a:pt x="0" y="0"/>
                  </a:lnTo>
                  <a:close/>
                </a:path>
              </a:pathLst>
            </a:custGeom>
            <a:solidFill>
              <a:srgbClr val="6CE5E8"/>
            </a:solidFill>
          </p:spPr>
        </p:sp>
        <p:sp>
          <p:nvSpPr>
            <p:cNvPr id="10" name="TextBox 10"/>
            <p:cNvSpPr txBox="1"/>
            <p:nvPr/>
          </p:nvSpPr>
          <p:spPr>
            <a:xfrm>
              <a:off x="177800" y="-180975"/>
              <a:ext cx="1077925" cy="944535"/>
            </a:xfrm>
            <a:prstGeom prst="rect">
              <a:avLst/>
            </a:prstGeom>
          </p:spPr>
          <p:txBody>
            <a:bodyPr lIns="50800" tIns="50800" rIns="50800" bIns="50800" rtlCol="0" anchor="ctr"/>
            <a:lstStyle/>
            <a:p>
              <a:pPr algn="ctr">
                <a:lnSpc>
                  <a:spcPts val="6579"/>
                </a:lnSpc>
              </a:pPr>
              <a:r>
                <a:rPr lang="en-US" sz="4699" dirty="0">
                  <a:solidFill>
                    <a:srgbClr val="FFFBFB"/>
                  </a:solidFill>
                  <a:latin typeface="Times New Roman Bold"/>
                </a:rPr>
                <a:t>Objective 3 </a:t>
              </a:r>
            </a:p>
          </p:txBody>
        </p:sp>
      </p:grpSp>
      <p:sp>
        <p:nvSpPr>
          <p:cNvPr id="11" name="TextBox 11"/>
          <p:cNvSpPr txBox="1"/>
          <p:nvPr/>
        </p:nvSpPr>
        <p:spPr>
          <a:xfrm>
            <a:off x="5582183" y="1109579"/>
            <a:ext cx="7777898" cy="991531"/>
          </a:xfrm>
          <a:prstGeom prst="rect">
            <a:avLst/>
          </a:prstGeom>
        </p:spPr>
        <p:txBody>
          <a:bodyPr lIns="0" tIns="0" rIns="0" bIns="0" rtlCol="0" anchor="t">
            <a:spAutoFit/>
          </a:bodyPr>
          <a:lstStyle/>
          <a:p>
            <a:pPr algn="ctr">
              <a:lnSpc>
                <a:spcPts val="7292"/>
              </a:lnSpc>
              <a:spcBef>
                <a:spcPct val="0"/>
              </a:spcBef>
            </a:pPr>
            <a:r>
              <a:rPr lang="en-US" sz="5209">
                <a:solidFill>
                  <a:srgbClr val="FFFBFB"/>
                </a:solidFill>
                <a:latin typeface="Times New Roman Bold"/>
              </a:rPr>
              <a:t>Goals and Objectives</a:t>
            </a:r>
          </a:p>
        </p:txBody>
      </p:sp>
      <p:sp>
        <p:nvSpPr>
          <p:cNvPr id="12" name="TextBox 12"/>
          <p:cNvSpPr txBox="1"/>
          <p:nvPr/>
        </p:nvSpPr>
        <p:spPr>
          <a:xfrm>
            <a:off x="1122080" y="7270227"/>
            <a:ext cx="4460103" cy="2557249"/>
          </a:xfrm>
          <a:prstGeom prst="rect">
            <a:avLst/>
          </a:prstGeom>
        </p:spPr>
        <p:txBody>
          <a:bodyPr lIns="0" tIns="0" rIns="0" bIns="0" rtlCol="0" anchor="t">
            <a:spAutoFit/>
          </a:bodyPr>
          <a:lstStyle/>
          <a:p>
            <a:pPr algn="ctr">
              <a:lnSpc>
                <a:spcPts val="4987"/>
              </a:lnSpc>
            </a:pPr>
            <a:r>
              <a:rPr lang="en-US" sz="3562">
                <a:solidFill>
                  <a:srgbClr val="FFFBFB"/>
                </a:solidFill>
                <a:latin typeface="Times New Roman Bold"/>
              </a:rPr>
              <a:t>Analyze Trends and Pattern With in a Department </a:t>
            </a:r>
          </a:p>
          <a:p>
            <a:pPr algn="ctr">
              <a:lnSpc>
                <a:spcPts val="4987"/>
              </a:lnSpc>
              <a:spcBef>
                <a:spcPct val="0"/>
              </a:spcBef>
            </a:pPr>
            <a:endParaRPr lang="en-US" sz="3562">
              <a:solidFill>
                <a:srgbClr val="FFFBFB"/>
              </a:solidFill>
              <a:latin typeface="Times New Roman Bold"/>
            </a:endParaRPr>
          </a:p>
        </p:txBody>
      </p:sp>
      <p:sp>
        <p:nvSpPr>
          <p:cNvPr id="13" name="TextBox 13"/>
          <p:cNvSpPr txBox="1"/>
          <p:nvPr/>
        </p:nvSpPr>
        <p:spPr>
          <a:xfrm>
            <a:off x="7253033" y="7270227"/>
            <a:ext cx="4057362" cy="3150134"/>
          </a:xfrm>
          <a:prstGeom prst="rect">
            <a:avLst/>
          </a:prstGeom>
        </p:spPr>
        <p:txBody>
          <a:bodyPr lIns="0" tIns="0" rIns="0" bIns="0" rtlCol="0" anchor="t">
            <a:spAutoFit/>
          </a:bodyPr>
          <a:lstStyle/>
          <a:p>
            <a:pPr algn="ctr">
              <a:lnSpc>
                <a:spcPts val="4992"/>
              </a:lnSpc>
              <a:spcBef>
                <a:spcPct val="0"/>
              </a:spcBef>
            </a:pPr>
            <a:r>
              <a:rPr lang="en-US" sz="3566">
                <a:solidFill>
                  <a:srgbClr val="000000"/>
                </a:solidFill>
                <a:latin typeface="Times New Roman Bold"/>
              </a:rPr>
              <a:t> </a:t>
            </a:r>
            <a:r>
              <a:rPr lang="en-US" sz="3566">
                <a:solidFill>
                  <a:srgbClr val="FFFBFB"/>
                </a:solidFill>
                <a:latin typeface="Times New Roman Bold"/>
              </a:rPr>
              <a:t>Identify Growth Opportunities and area needing attention</a:t>
            </a:r>
          </a:p>
          <a:p>
            <a:pPr algn="ctr">
              <a:lnSpc>
                <a:spcPts val="4712"/>
              </a:lnSpc>
              <a:spcBef>
                <a:spcPct val="0"/>
              </a:spcBef>
            </a:pPr>
            <a:endParaRPr lang="en-US" sz="3566">
              <a:solidFill>
                <a:srgbClr val="FFFBFB"/>
              </a:solidFill>
              <a:latin typeface="Times New Roman Bold"/>
            </a:endParaRPr>
          </a:p>
        </p:txBody>
      </p:sp>
      <p:sp>
        <p:nvSpPr>
          <p:cNvPr id="14" name="TextBox 14"/>
          <p:cNvSpPr txBox="1"/>
          <p:nvPr/>
        </p:nvSpPr>
        <p:spPr>
          <a:xfrm>
            <a:off x="12763427" y="7299142"/>
            <a:ext cx="3954741" cy="2454430"/>
          </a:xfrm>
          <a:prstGeom prst="rect">
            <a:avLst/>
          </a:prstGeom>
        </p:spPr>
        <p:txBody>
          <a:bodyPr lIns="0" tIns="0" rIns="0" bIns="0" rtlCol="0" anchor="t">
            <a:spAutoFit/>
          </a:bodyPr>
          <a:lstStyle/>
          <a:p>
            <a:pPr algn="ctr">
              <a:lnSpc>
                <a:spcPts val="5126"/>
              </a:lnSpc>
            </a:pPr>
            <a:r>
              <a:rPr lang="en-US" sz="3661">
                <a:solidFill>
                  <a:srgbClr val="FFFBFB"/>
                </a:solidFill>
                <a:latin typeface="Times New Roman Bold"/>
              </a:rPr>
              <a:t>Overall Growth of the State Through Insights</a:t>
            </a:r>
          </a:p>
          <a:p>
            <a:pPr algn="ctr">
              <a:lnSpc>
                <a:spcPts val="3586"/>
              </a:lnSpc>
              <a:spcBef>
                <a:spcPct val="0"/>
              </a:spcBef>
            </a:pPr>
            <a:endParaRPr lang="en-US" sz="3661">
              <a:solidFill>
                <a:srgbClr val="FFFBFB"/>
              </a:solidFill>
              <a:latin typeface="Times New Roman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6776937" y="1732686"/>
            <a:ext cx="4734127" cy="4734127"/>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lnTo>
                    <a:pt x="540616" y="82374"/>
                  </a:lnTo>
                  <a:lnTo>
                    <a:pt x="693768" y="119032"/>
                  </a:lnTo>
                  <a:lnTo>
                    <a:pt x="730427" y="272184"/>
                  </a:lnTo>
                  <a:lnTo>
                    <a:pt x="812800" y="406400"/>
                  </a:lnTo>
                  <a:lnTo>
                    <a:pt x="730427" y="540616"/>
                  </a:lnTo>
                  <a:lnTo>
                    <a:pt x="693768" y="693768"/>
                  </a:lnTo>
                  <a:lnTo>
                    <a:pt x="540616" y="730427"/>
                  </a:lnTo>
                  <a:lnTo>
                    <a:pt x="406400" y="812800"/>
                  </a:lnTo>
                  <a:lnTo>
                    <a:pt x="272184" y="730427"/>
                  </a:lnTo>
                  <a:lnTo>
                    <a:pt x="119032" y="693768"/>
                  </a:lnTo>
                  <a:lnTo>
                    <a:pt x="82374" y="540616"/>
                  </a:lnTo>
                  <a:lnTo>
                    <a:pt x="0" y="406400"/>
                  </a:lnTo>
                  <a:lnTo>
                    <a:pt x="82374" y="272184"/>
                  </a:lnTo>
                  <a:lnTo>
                    <a:pt x="119032" y="119032"/>
                  </a:lnTo>
                  <a:lnTo>
                    <a:pt x="272184" y="82374"/>
                  </a:lnTo>
                  <a:lnTo>
                    <a:pt x="406400" y="0"/>
                  </a:lnTo>
                  <a:close/>
                </a:path>
              </a:pathLst>
            </a:custGeom>
            <a:solidFill>
              <a:srgbClr val="2BB8B8"/>
            </a:solidFill>
          </p:spPr>
        </p:sp>
        <p:sp>
          <p:nvSpPr>
            <p:cNvPr id="4" name="TextBox 4"/>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7499101" y="2454851"/>
            <a:ext cx="3289797" cy="3289797"/>
          </a:xfrm>
          <a:custGeom>
            <a:avLst/>
            <a:gdLst/>
            <a:ahLst/>
            <a:cxnLst/>
            <a:rect l="l" t="t" r="r" b="b"/>
            <a:pathLst>
              <a:path w="3289797" h="3289797">
                <a:moveTo>
                  <a:pt x="0" y="0"/>
                </a:moveTo>
                <a:lnTo>
                  <a:pt x="3289798" y="0"/>
                </a:lnTo>
                <a:lnTo>
                  <a:pt x="3289798" y="3289797"/>
                </a:lnTo>
                <a:lnTo>
                  <a:pt x="0" y="3289797"/>
                </a:lnTo>
                <a:lnTo>
                  <a:pt x="0" y="0"/>
                </a:lnTo>
                <a:close/>
              </a:path>
            </a:pathLst>
          </a:custGeom>
          <a:blipFill>
            <a:blip r:embed="rId2"/>
            <a:stretch>
              <a:fillRect/>
            </a:stretch>
          </a:blipFill>
        </p:spPr>
      </p:sp>
      <p:sp>
        <p:nvSpPr>
          <p:cNvPr id="6" name="TextBox 6"/>
          <p:cNvSpPr txBox="1"/>
          <p:nvPr/>
        </p:nvSpPr>
        <p:spPr>
          <a:xfrm>
            <a:off x="6776937" y="6854083"/>
            <a:ext cx="4734127" cy="738747"/>
          </a:xfrm>
          <a:prstGeom prst="rect">
            <a:avLst/>
          </a:prstGeom>
        </p:spPr>
        <p:txBody>
          <a:bodyPr lIns="0" tIns="0" rIns="0" bIns="0" rtlCol="0" anchor="t">
            <a:spAutoFit/>
          </a:bodyPr>
          <a:lstStyle/>
          <a:p>
            <a:pPr algn="ctr">
              <a:lnSpc>
                <a:spcPts val="6006"/>
              </a:lnSpc>
              <a:spcBef>
                <a:spcPct val="0"/>
              </a:spcBef>
            </a:pPr>
            <a:r>
              <a:rPr lang="en-US" sz="4290">
                <a:solidFill>
                  <a:srgbClr val="FFFBFB"/>
                </a:solidFill>
                <a:latin typeface="Canva Sans Bold"/>
              </a:rPr>
              <a:t>Primary Research</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Freeform 2"/>
          <p:cNvSpPr/>
          <p:nvPr/>
        </p:nvSpPr>
        <p:spPr>
          <a:xfrm>
            <a:off x="9436983" y="1693799"/>
            <a:ext cx="9144000" cy="5800717"/>
          </a:xfrm>
          <a:custGeom>
            <a:avLst/>
            <a:gdLst/>
            <a:ahLst/>
            <a:cxnLst/>
            <a:rect l="l" t="t" r="r" b="b"/>
            <a:pathLst>
              <a:path w="9144000" h="5800717">
                <a:moveTo>
                  <a:pt x="0" y="0"/>
                </a:moveTo>
                <a:lnTo>
                  <a:pt x="9144000" y="0"/>
                </a:lnTo>
                <a:lnTo>
                  <a:pt x="9144000" y="5800717"/>
                </a:lnTo>
                <a:lnTo>
                  <a:pt x="0" y="5800717"/>
                </a:lnTo>
                <a:lnTo>
                  <a:pt x="0" y="0"/>
                </a:lnTo>
                <a:close/>
              </a:path>
            </a:pathLst>
          </a:custGeom>
          <a:blipFill>
            <a:blip r:embed="rId2"/>
            <a:stretch>
              <a:fillRect l="-2933"/>
            </a:stretch>
          </a:blipFill>
        </p:spPr>
      </p:sp>
      <p:sp>
        <p:nvSpPr>
          <p:cNvPr id="3" name="TextBox 3"/>
          <p:cNvSpPr txBox="1"/>
          <p:nvPr/>
        </p:nvSpPr>
        <p:spPr>
          <a:xfrm>
            <a:off x="705741" y="618607"/>
            <a:ext cx="9264642" cy="1075192"/>
          </a:xfrm>
          <a:prstGeom prst="rect">
            <a:avLst/>
          </a:prstGeom>
        </p:spPr>
        <p:txBody>
          <a:bodyPr lIns="0" tIns="0" rIns="0" bIns="0" rtlCol="0" anchor="t">
            <a:spAutoFit/>
          </a:bodyPr>
          <a:lstStyle/>
          <a:p>
            <a:pPr algn="ctr">
              <a:lnSpc>
                <a:spcPts val="7937"/>
              </a:lnSpc>
              <a:spcBef>
                <a:spcPct val="0"/>
              </a:spcBef>
            </a:pPr>
            <a:r>
              <a:rPr lang="en-US" sz="5669">
                <a:solidFill>
                  <a:srgbClr val="FFFBFB"/>
                </a:solidFill>
                <a:latin typeface="Times New Roman Bold"/>
              </a:rPr>
              <a:t>Stamp Registration</a:t>
            </a:r>
          </a:p>
        </p:txBody>
      </p:sp>
      <p:sp>
        <p:nvSpPr>
          <p:cNvPr id="4" name="TextBox 4"/>
          <p:cNvSpPr txBox="1"/>
          <p:nvPr/>
        </p:nvSpPr>
        <p:spPr>
          <a:xfrm>
            <a:off x="400940" y="2972492"/>
            <a:ext cx="8743060" cy="5855853"/>
          </a:xfrm>
          <a:prstGeom prst="rect">
            <a:avLst/>
          </a:prstGeom>
        </p:spPr>
        <p:txBody>
          <a:bodyPr lIns="0" tIns="0" rIns="0" bIns="0" rtlCol="0" anchor="t">
            <a:spAutoFit/>
          </a:bodyPr>
          <a:lstStyle/>
          <a:p>
            <a:pPr algn="ctr">
              <a:lnSpc>
                <a:spcPts val="4198"/>
              </a:lnSpc>
            </a:pPr>
            <a:r>
              <a:rPr lang="en-US" sz="2817" spc="245">
                <a:solidFill>
                  <a:srgbClr val="FFFBFB"/>
                </a:solidFill>
                <a:latin typeface="Times New Roman"/>
              </a:rPr>
              <a:t>Stamp registration is a legal requirement under the Indian Stamp Act, 1899, and the Telangana Stamp Act, 1955. It ensures that certain types of documents are properly executed and registered to establish their authenticity and legal validity.</a:t>
            </a:r>
          </a:p>
          <a:p>
            <a:pPr algn="ctr">
              <a:lnSpc>
                <a:spcPts val="4198"/>
              </a:lnSpc>
            </a:pPr>
            <a:r>
              <a:rPr lang="en-US" sz="2817" spc="245">
                <a:solidFill>
                  <a:srgbClr val="FFFBFB"/>
                </a:solidFill>
                <a:latin typeface="Times New Roman"/>
              </a:rPr>
              <a:t> The e-stamp challan is a digital platform where individuals and entities can generate and purchase e-stamps online. This system aims to streamline the stamp duty payment process and reduce the chances of fraud.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B9BF">
                <a:alpha val="100000"/>
              </a:srgbClr>
            </a:gs>
            <a:gs pos="100000">
              <a:srgbClr val="1500BF">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11021385" y="2340897"/>
            <a:ext cx="6428417" cy="7955606"/>
            <a:chOff x="0" y="0"/>
            <a:chExt cx="754665" cy="933949"/>
          </a:xfrm>
        </p:grpSpPr>
        <p:sp>
          <p:nvSpPr>
            <p:cNvPr id="3" name="Freeform 3"/>
            <p:cNvSpPr/>
            <p:nvPr/>
          </p:nvSpPr>
          <p:spPr>
            <a:xfrm>
              <a:off x="0" y="0"/>
              <a:ext cx="732301" cy="933949"/>
            </a:xfrm>
            <a:custGeom>
              <a:avLst/>
              <a:gdLst/>
              <a:ahLst/>
              <a:cxnLst/>
              <a:rect l="l" t="t" r="r" b="b"/>
              <a:pathLst>
                <a:path w="732301" h="933949">
                  <a:moveTo>
                    <a:pt x="732301" y="0"/>
                  </a:moveTo>
                  <a:lnTo>
                    <a:pt x="732301" y="933949"/>
                  </a:lnTo>
                  <a:lnTo>
                    <a:pt x="366150" y="806949"/>
                  </a:lnTo>
                  <a:lnTo>
                    <a:pt x="0" y="933949"/>
                  </a:lnTo>
                  <a:lnTo>
                    <a:pt x="0" y="0"/>
                  </a:lnTo>
                  <a:lnTo>
                    <a:pt x="732301" y="0"/>
                  </a:lnTo>
                  <a:close/>
                </a:path>
              </a:pathLst>
            </a:custGeom>
            <a:solidFill>
              <a:srgbClr val="2F55A4"/>
            </a:solidFill>
          </p:spPr>
        </p:sp>
        <p:sp>
          <p:nvSpPr>
            <p:cNvPr id="4" name="TextBox 4"/>
            <p:cNvSpPr txBox="1"/>
            <p:nvPr/>
          </p:nvSpPr>
          <p:spPr>
            <a:xfrm>
              <a:off x="0" y="221666"/>
              <a:ext cx="754665" cy="464134"/>
            </a:xfrm>
            <a:prstGeom prst="rect">
              <a:avLst/>
            </a:prstGeom>
          </p:spPr>
          <p:txBody>
            <a:bodyPr lIns="50800" tIns="50800" rIns="50800" bIns="50800" rtlCol="0" anchor="ctr"/>
            <a:lstStyle/>
            <a:p>
              <a:pPr algn="ctr">
                <a:lnSpc>
                  <a:spcPts val="4479"/>
                </a:lnSpc>
              </a:pPr>
              <a:r>
                <a:rPr lang="en-US" sz="3199" dirty="0">
                  <a:solidFill>
                    <a:srgbClr val="FFFBFB"/>
                  </a:solidFill>
                  <a:latin typeface="Times New Roman Bold"/>
                </a:rPr>
                <a:t>The fact that </a:t>
              </a:r>
              <a:r>
                <a:rPr lang="en-US" sz="3199" dirty="0" err="1">
                  <a:solidFill>
                    <a:srgbClr val="FFFBFB"/>
                  </a:solidFill>
                  <a:latin typeface="Times New Roman Bold"/>
                </a:rPr>
                <a:t>Rangareddy</a:t>
              </a:r>
              <a:r>
                <a:rPr lang="en-US" sz="3199" dirty="0">
                  <a:solidFill>
                    <a:srgbClr val="FFFBFB"/>
                  </a:solidFill>
                  <a:latin typeface="Times New Roman Bold"/>
                </a:rPr>
                <a:t> is seeing the most growth in document registration revenue with 108bn,  </a:t>
              </a:r>
              <a:r>
                <a:rPr lang="en-US" sz="3199" dirty="0" err="1">
                  <a:solidFill>
                    <a:srgbClr val="FFFBFB"/>
                  </a:solidFill>
                  <a:latin typeface="Times New Roman Bold"/>
                </a:rPr>
                <a:t>Medchal-Malkajgiri</a:t>
              </a:r>
              <a:r>
                <a:rPr lang="en-US" sz="3199" dirty="0">
                  <a:solidFill>
                    <a:srgbClr val="FFFBFB"/>
                  </a:solidFill>
                  <a:latin typeface="Times New Roman Bold"/>
                </a:rPr>
                <a:t> with 64bn and Hyderabad not far behind, shows that there is a lot of economic activity happening in the state. People are investing in property and other valuable things. This is a good sign because it means that the region is likely to grow and do well economically in the future.</a:t>
              </a:r>
            </a:p>
          </p:txBody>
        </p:sp>
      </p:grpSp>
      <p:sp>
        <p:nvSpPr>
          <p:cNvPr id="5" name="Freeform 5"/>
          <p:cNvSpPr/>
          <p:nvPr/>
        </p:nvSpPr>
        <p:spPr>
          <a:xfrm>
            <a:off x="578618" y="2340897"/>
            <a:ext cx="10035361" cy="5129402"/>
          </a:xfrm>
          <a:custGeom>
            <a:avLst/>
            <a:gdLst/>
            <a:ahLst/>
            <a:cxnLst/>
            <a:rect l="l" t="t" r="r" b="b"/>
            <a:pathLst>
              <a:path w="10035361" h="5129402">
                <a:moveTo>
                  <a:pt x="0" y="0"/>
                </a:moveTo>
                <a:lnTo>
                  <a:pt x="10035360" y="0"/>
                </a:lnTo>
                <a:lnTo>
                  <a:pt x="10035360" y="5129402"/>
                </a:lnTo>
                <a:lnTo>
                  <a:pt x="0" y="5129402"/>
                </a:lnTo>
                <a:lnTo>
                  <a:pt x="0" y="0"/>
                </a:lnTo>
                <a:close/>
              </a:path>
            </a:pathLst>
          </a:custGeom>
          <a:blipFill>
            <a:blip r:embed="rId2"/>
            <a:stretch>
              <a:fillRect b="-2228"/>
            </a:stretch>
          </a:blipFill>
        </p:spPr>
      </p:sp>
      <p:sp>
        <p:nvSpPr>
          <p:cNvPr id="6" name="TextBox 6"/>
          <p:cNvSpPr txBox="1"/>
          <p:nvPr/>
        </p:nvSpPr>
        <p:spPr>
          <a:xfrm>
            <a:off x="0" y="38458"/>
            <a:ext cx="18288000" cy="1847135"/>
          </a:xfrm>
          <a:prstGeom prst="rect">
            <a:avLst/>
          </a:prstGeom>
        </p:spPr>
        <p:txBody>
          <a:bodyPr lIns="0" tIns="0" rIns="0" bIns="0" rtlCol="0" anchor="t">
            <a:spAutoFit/>
          </a:bodyPr>
          <a:lstStyle/>
          <a:p>
            <a:pPr algn="ctr">
              <a:lnSpc>
                <a:spcPts val="4759"/>
              </a:lnSpc>
              <a:spcBef>
                <a:spcPct val="0"/>
              </a:spcBef>
            </a:pPr>
            <a:r>
              <a:rPr lang="en-US" sz="3399">
                <a:solidFill>
                  <a:srgbClr val="FFFBFB"/>
                </a:solidFill>
                <a:latin typeface="Times New Roman Bold"/>
              </a:rPr>
              <a:t>1. How does the revenue generated from document registration vary across districts in Telangana? List down the top 5 districts that showed the highest document registration revenue growth between FY 2019 and 2022.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3470</Words>
  <Application>Microsoft Office PowerPoint</Application>
  <PresentationFormat>Custom</PresentationFormat>
  <Paragraphs>321</Paragraphs>
  <Slides>38</Slides>
  <Notes>0</Notes>
  <HiddenSlides>0</HiddenSlides>
  <MMClips>4</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Calibri</vt:lpstr>
      <vt:lpstr>Times New Roman Bold</vt:lpstr>
      <vt:lpstr>Times New Roman</vt:lpstr>
      <vt:lpstr>Lato Heavy</vt:lpstr>
      <vt:lpstr>Canva Sans Bold</vt:lpstr>
      <vt:lpstr>Arial</vt:lpstr>
      <vt:lpstr>Times New Roman Condensed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Telangana Growth Analysis</dc:title>
  <dc:creator>ADMIN</dc:creator>
  <cp:lastModifiedBy>ADMIN</cp:lastModifiedBy>
  <cp:revision>4</cp:revision>
  <dcterms:created xsi:type="dcterms:W3CDTF">2006-08-16T00:00:00Z</dcterms:created>
  <dcterms:modified xsi:type="dcterms:W3CDTF">2023-09-21T16:26:29Z</dcterms:modified>
  <dc:identifier>DAFt1iozq8U</dc:identifier>
</cp:coreProperties>
</file>

<file path=docProps/thumbnail.jpeg>
</file>